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nva Sans" panose="020B0604020202020204" charset="0"/>
      <p:regular r:id="rId21"/>
    </p:embeddedFont>
    <p:embeddedFont>
      <p:font typeface="Canva Sans Bold" panose="020B0604020202020204" charset="0"/>
      <p:regular r:id="rId22"/>
    </p:embeddedFont>
    <p:embeddedFont>
      <p:font typeface="Cinzel Decorative" panose="020B0604020202020204" charset="0"/>
      <p:regular r:id="rId23"/>
    </p:embeddedFont>
    <p:embeddedFont>
      <p:font typeface="Cinzel Decorative Bold" panose="020B0604020202020204" charset="0"/>
      <p:regular r:id="rId24"/>
    </p:embeddedFont>
    <p:embeddedFont>
      <p:font typeface="Cooper Hewitt Bold" panose="020B0604020202020204" charset="0"/>
      <p:regular r:id="rId25"/>
    </p:embeddedFont>
    <p:embeddedFont>
      <p:font typeface="DM Sans" pitchFamily="2" charset="0"/>
      <p:regular r:id="rId26"/>
    </p:embeddedFont>
    <p:embeddedFont>
      <p:font typeface="DM Sans Bold" charset="0"/>
      <p:regular r:id="rId27"/>
    </p:embeddedFont>
    <p:embeddedFont>
      <p:font typeface="Montserrat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3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cs.com"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n-US" dirty="0"/>
          </a:p>
        </p:txBody>
      </p:sp>
      <p:grpSp>
        <p:nvGrpSpPr>
          <p:cNvPr id="3" name="Group 3"/>
          <p:cNvGrpSpPr/>
          <p:nvPr/>
        </p:nvGrpSpPr>
        <p:grpSpPr>
          <a:xfrm>
            <a:off x="-477068" y="2566026"/>
            <a:ext cx="14005040" cy="5168274"/>
            <a:chOff x="0" y="0"/>
            <a:chExt cx="3688570" cy="1124072"/>
          </a:xfrm>
        </p:grpSpPr>
        <p:sp>
          <p:nvSpPr>
            <p:cNvPr id="4" name="Freeform 4"/>
            <p:cNvSpPr/>
            <p:nvPr/>
          </p:nvSpPr>
          <p:spPr>
            <a:xfrm>
              <a:off x="0" y="0"/>
              <a:ext cx="3688570" cy="1124072"/>
            </a:xfrm>
            <a:custGeom>
              <a:avLst/>
              <a:gdLst/>
              <a:ahLst/>
              <a:cxnLst/>
              <a:rect l="l" t="t" r="r" b="b"/>
              <a:pathLst>
                <a:path w="3688570" h="1124072">
                  <a:moveTo>
                    <a:pt x="46988" y="0"/>
                  </a:moveTo>
                  <a:lnTo>
                    <a:pt x="3641583" y="0"/>
                  </a:lnTo>
                  <a:cubicBezTo>
                    <a:pt x="3667533" y="0"/>
                    <a:pt x="3688570" y="21037"/>
                    <a:pt x="3688570" y="46988"/>
                  </a:cubicBezTo>
                  <a:lnTo>
                    <a:pt x="3688570" y="1077084"/>
                  </a:lnTo>
                  <a:cubicBezTo>
                    <a:pt x="3688570" y="1089546"/>
                    <a:pt x="3683620" y="1101497"/>
                    <a:pt x="3674808" y="1110309"/>
                  </a:cubicBezTo>
                  <a:cubicBezTo>
                    <a:pt x="3665996" y="1119121"/>
                    <a:pt x="3654044" y="1124072"/>
                    <a:pt x="3641583" y="1124072"/>
                  </a:cubicBezTo>
                  <a:lnTo>
                    <a:pt x="46988" y="1124072"/>
                  </a:lnTo>
                  <a:cubicBezTo>
                    <a:pt x="21037" y="1124072"/>
                    <a:pt x="0" y="1103035"/>
                    <a:pt x="0" y="1077084"/>
                  </a:cubicBezTo>
                  <a:lnTo>
                    <a:pt x="0" y="46988"/>
                  </a:lnTo>
                  <a:cubicBezTo>
                    <a:pt x="0" y="21037"/>
                    <a:pt x="21037" y="0"/>
                    <a:pt x="46988" y="0"/>
                  </a:cubicBezTo>
                  <a:close/>
                </a:path>
              </a:pathLst>
            </a:custGeom>
            <a:solidFill>
              <a:srgbClr val="F4F4F4">
                <a:alpha val="95686"/>
              </a:srgbClr>
            </a:solidFill>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REXTON MACHADO A – MBE11</a:t>
              </a:r>
            </a:p>
          </p:txBody>
        </p:sp>
        <p:sp>
          <p:nvSpPr>
            <p:cNvPr id="5" name="TextBox 5"/>
            <p:cNvSpPr txBox="1"/>
            <p:nvPr/>
          </p:nvSpPr>
          <p:spPr>
            <a:xfrm>
              <a:off x="0" y="-38100"/>
              <a:ext cx="3688570" cy="11621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77147" y="3184723"/>
            <a:ext cx="12252153" cy="1502231"/>
          </a:xfrm>
          <a:prstGeom prst="rect">
            <a:avLst/>
          </a:prstGeom>
        </p:spPr>
        <p:txBody>
          <a:bodyPr lIns="0" tIns="0" rIns="0" bIns="0" rtlCol="0" anchor="t">
            <a:spAutoFit/>
          </a:bodyPr>
          <a:lstStyle/>
          <a:p>
            <a:pPr algn="ctr">
              <a:lnSpc>
                <a:spcPts val="6007"/>
              </a:lnSpc>
            </a:pPr>
            <a:r>
              <a:rPr lang="en-US" sz="4291" b="1">
                <a:solidFill>
                  <a:srgbClr val="0F4C75"/>
                </a:solidFill>
                <a:latin typeface="Montserrat Bold"/>
                <a:ea typeface="Montserrat Bold"/>
                <a:cs typeface="Montserrat Bold"/>
                <a:sym typeface="Montserrat Bold"/>
              </a:rPr>
              <a:t>Crafting &amp; Compelling Website Analysis, Audit and   Recommendations</a:t>
            </a:r>
          </a:p>
        </p:txBody>
      </p:sp>
      <p:grpSp>
        <p:nvGrpSpPr>
          <p:cNvPr id="7" name="Group 7"/>
          <p:cNvGrpSpPr/>
          <p:nvPr/>
        </p:nvGrpSpPr>
        <p:grpSpPr>
          <a:xfrm>
            <a:off x="2604326" y="5143500"/>
            <a:ext cx="7842250" cy="792175"/>
            <a:chOff x="0" y="0"/>
            <a:chExt cx="2976222" cy="300639"/>
          </a:xfrm>
        </p:grpSpPr>
        <p:sp>
          <p:nvSpPr>
            <p:cNvPr id="8" name="Freeform 8">
              <a:hlinkClick r:id="rId3" tooltip="https://www.tcs.com"/>
            </p:cNvPr>
            <p:cNvSpPr/>
            <p:nvPr/>
          </p:nvSpPr>
          <p:spPr>
            <a:xfrm>
              <a:off x="0" y="0"/>
              <a:ext cx="2976222" cy="300639"/>
            </a:xfrm>
            <a:custGeom>
              <a:avLst/>
              <a:gdLst/>
              <a:ahLst/>
              <a:cxnLst/>
              <a:rect l="l" t="t" r="r" b="b"/>
              <a:pathLst>
                <a:path w="2976222" h="300639">
                  <a:moveTo>
                    <a:pt x="30603" y="0"/>
                  </a:moveTo>
                  <a:lnTo>
                    <a:pt x="2945618" y="0"/>
                  </a:lnTo>
                  <a:cubicBezTo>
                    <a:pt x="2953735" y="0"/>
                    <a:pt x="2961519" y="3224"/>
                    <a:pt x="2967258" y="8964"/>
                  </a:cubicBezTo>
                  <a:cubicBezTo>
                    <a:pt x="2972997" y="14703"/>
                    <a:pt x="2976222" y="22487"/>
                    <a:pt x="2976222" y="30603"/>
                  </a:cubicBezTo>
                  <a:lnTo>
                    <a:pt x="2976222" y="270036"/>
                  </a:lnTo>
                  <a:cubicBezTo>
                    <a:pt x="2976222" y="278152"/>
                    <a:pt x="2972997" y="285936"/>
                    <a:pt x="2967258" y="291676"/>
                  </a:cubicBezTo>
                  <a:cubicBezTo>
                    <a:pt x="2961519" y="297415"/>
                    <a:pt x="2953735" y="300639"/>
                    <a:pt x="2945618" y="300639"/>
                  </a:cubicBezTo>
                  <a:lnTo>
                    <a:pt x="30603" y="300639"/>
                  </a:lnTo>
                  <a:cubicBezTo>
                    <a:pt x="22487" y="300639"/>
                    <a:pt x="14703" y="297415"/>
                    <a:pt x="8964" y="291676"/>
                  </a:cubicBezTo>
                  <a:cubicBezTo>
                    <a:pt x="3224" y="285936"/>
                    <a:pt x="0" y="278152"/>
                    <a:pt x="0" y="270036"/>
                  </a:cubicBezTo>
                  <a:lnTo>
                    <a:pt x="0" y="30603"/>
                  </a:lnTo>
                  <a:cubicBezTo>
                    <a:pt x="0" y="22487"/>
                    <a:pt x="3224" y="14703"/>
                    <a:pt x="8964" y="8964"/>
                  </a:cubicBezTo>
                  <a:cubicBezTo>
                    <a:pt x="14703" y="3224"/>
                    <a:pt x="22487" y="0"/>
                    <a:pt x="30603" y="0"/>
                  </a:cubicBezTo>
                  <a:close/>
                </a:path>
              </a:pathLst>
            </a:custGeom>
            <a:solidFill>
              <a:srgbClr val="0F4C75"/>
            </a:solidFill>
          </p:spPr>
        </p:sp>
        <p:sp>
          <p:nvSpPr>
            <p:cNvPr id="9" name="TextBox 9"/>
            <p:cNvSpPr txBox="1"/>
            <p:nvPr/>
          </p:nvSpPr>
          <p:spPr>
            <a:xfrm>
              <a:off x="0" y="-76200"/>
              <a:ext cx="2976222" cy="376839"/>
            </a:xfrm>
            <a:prstGeom prst="rect">
              <a:avLst/>
            </a:prstGeom>
          </p:spPr>
          <p:txBody>
            <a:bodyPr lIns="50800" tIns="50800" rIns="50800" bIns="50800" rtlCol="0" anchor="ctr"/>
            <a:lstStyle/>
            <a:p>
              <a:pPr algn="ctr">
                <a:lnSpc>
                  <a:spcPts val="5319"/>
                </a:lnSpc>
              </a:pPr>
              <a:r>
                <a:rPr lang="en-US" sz="3799">
                  <a:solidFill>
                    <a:srgbClr val="FFFFFF"/>
                  </a:solidFill>
                  <a:latin typeface="DM Sans"/>
                  <a:ea typeface="DM Sans"/>
                  <a:cs typeface="DM Sans"/>
                  <a:sym typeface="DM Sans"/>
                </a:rPr>
                <a:t>WEBSITE : www.tcs.com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638124" y="1141435"/>
            <a:ext cx="17011752" cy="8746586"/>
            <a:chOff x="0" y="0"/>
            <a:chExt cx="4480461" cy="2303627"/>
          </a:xfrm>
        </p:grpSpPr>
        <p:sp>
          <p:nvSpPr>
            <p:cNvPr id="3" name="Freeform 3"/>
            <p:cNvSpPr/>
            <p:nvPr/>
          </p:nvSpPr>
          <p:spPr>
            <a:xfrm>
              <a:off x="0" y="0"/>
              <a:ext cx="4480461" cy="2303627"/>
            </a:xfrm>
            <a:custGeom>
              <a:avLst/>
              <a:gdLst/>
              <a:ahLst/>
              <a:cxnLst/>
              <a:rect l="l" t="t" r="r" b="b"/>
              <a:pathLst>
                <a:path w="4480461" h="2303627">
                  <a:moveTo>
                    <a:pt x="11377" y="0"/>
                  </a:moveTo>
                  <a:lnTo>
                    <a:pt x="4469084" y="0"/>
                  </a:lnTo>
                  <a:cubicBezTo>
                    <a:pt x="4472101" y="0"/>
                    <a:pt x="4474995" y="1199"/>
                    <a:pt x="4477129" y="3332"/>
                  </a:cubicBezTo>
                  <a:cubicBezTo>
                    <a:pt x="4479263" y="5466"/>
                    <a:pt x="4480461" y="8360"/>
                    <a:pt x="4480461" y="11377"/>
                  </a:cubicBezTo>
                  <a:lnTo>
                    <a:pt x="4480461" y="2292250"/>
                  </a:lnTo>
                  <a:cubicBezTo>
                    <a:pt x="4480461" y="2295268"/>
                    <a:pt x="4479263" y="2298161"/>
                    <a:pt x="4477129" y="2300295"/>
                  </a:cubicBezTo>
                  <a:cubicBezTo>
                    <a:pt x="4474995" y="2302429"/>
                    <a:pt x="4472101" y="2303627"/>
                    <a:pt x="4469084" y="2303627"/>
                  </a:cubicBezTo>
                  <a:lnTo>
                    <a:pt x="11377" y="2303627"/>
                  </a:lnTo>
                  <a:cubicBezTo>
                    <a:pt x="8360" y="2303627"/>
                    <a:pt x="5466" y="2302429"/>
                    <a:pt x="3332" y="2300295"/>
                  </a:cubicBezTo>
                  <a:cubicBezTo>
                    <a:pt x="1199" y="2298161"/>
                    <a:pt x="0" y="2295268"/>
                    <a:pt x="0" y="2292250"/>
                  </a:cubicBezTo>
                  <a:lnTo>
                    <a:pt x="0" y="11377"/>
                  </a:lnTo>
                  <a:cubicBezTo>
                    <a:pt x="0" y="8360"/>
                    <a:pt x="1199" y="5466"/>
                    <a:pt x="3332" y="3332"/>
                  </a:cubicBezTo>
                  <a:cubicBezTo>
                    <a:pt x="5466" y="1199"/>
                    <a:pt x="8360" y="0"/>
                    <a:pt x="11377" y="0"/>
                  </a:cubicBezTo>
                  <a:close/>
                </a:path>
              </a:pathLst>
            </a:custGeom>
            <a:solidFill>
              <a:srgbClr val="0F4C75"/>
            </a:solidFill>
          </p:spPr>
        </p:sp>
        <p:sp>
          <p:nvSpPr>
            <p:cNvPr id="4" name="TextBox 4"/>
            <p:cNvSpPr txBox="1"/>
            <p:nvPr/>
          </p:nvSpPr>
          <p:spPr>
            <a:xfrm>
              <a:off x="0" y="-38100"/>
              <a:ext cx="4480461" cy="23417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78033" y="6198276"/>
            <a:ext cx="9034357" cy="3060024"/>
          </a:xfrm>
          <a:custGeom>
            <a:avLst/>
            <a:gdLst/>
            <a:ahLst/>
            <a:cxnLst/>
            <a:rect l="l" t="t" r="r" b="b"/>
            <a:pathLst>
              <a:path w="9034357" h="3060024">
                <a:moveTo>
                  <a:pt x="0" y="0"/>
                </a:moveTo>
                <a:lnTo>
                  <a:pt x="9034357" y="0"/>
                </a:lnTo>
                <a:lnTo>
                  <a:pt x="9034357" y="3060024"/>
                </a:lnTo>
                <a:lnTo>
                  <a:pt x="0" y="3060024"/>
                </a:lnTo>
                <a:lnTo>
                  <a:pt x="0" y="0"/>
                </a:lnTo>
                <a:close/>
              </a:path>
            </a:pathLst>
          </a:custGeom>
          <a:blipFill>
            <a:blip r:embed="rId2"/>
            <a:stretch>
              <a:fillRect/>
            </a:stretch>
          </a:blipFill>
        </p:spPr>
      </p:sp>
      <p:sp>
        <p:nvSpPr>
          <p:cNvPr id="6" name="Freeform 6"/>
          <p:cNvSpPr/>
          <p:nvPr/>
        </p:nvSpPr>
        <p:spPr>
          <a:xfrm>
            <a:off x="1178033" y="3526794"/>
            <a:ext cx="8335111" cy="2433852"/>
          </a:xfrm>
          <a:custGeom>
            <a:avLst/>
            <a:gdLst/>
            <a:ahLst/>
            <a:cxnLst/>
            <a:rect l="l" t="t" r="r" b="b"/>
            <a:pathLst>
              <a:path w="8335111" h="2433852">
                <a:moveTo>
                  <a:pt x="0" y="0"/>
                </a:moveTo>
                <a:lnTo>
                  <a:pt x="8335111" y="0"/>
                </a:lnTo>
                <a:lnTo>
                  <a:pt x="8335111" y="2433852"/>
                </a:lnTo>
                <a:lnTo>
                  <a:pt x="0" y="2433852"/>
                </a:lnTo>
                <a:lnTo>
                  <a:pt x="0" y="0"/>
                </a:lnTo>
                <a:close/>
              </a:path>
            </a:pathLst>
          </a:custGeom>
          <a:blipFill>
            <a:blip r:embed="rId3"/>
            <a:stretch>
              <a:fillRect/>
            </a:stretch>
          </a:blipFill>
        </p:spPr>
      </p:sp>
      <p:sp>
        <p:nvSpPr>
          <p:cNvPr id="7" name="Freeform 7"/>
          <p:cNvSpPr/>
          <p:nvPr/>
        </p:nvSpPr>
        <p:spPr>
          <a:xfrm>
            <a:off x="10897425" y="4660749"/>
            <a:ext cx="6020112" cy="4597551"/>
          </a:xfrm>
          <a:custGeom>
            <a:avLst/>
            <a:gdLst/>
            <a:ahLst/>
            <a:cxnLst/>
            <a:rect l="l" t="t" r="r" b="b"/>
            <a:pathLst>
              <a:path w="6020112" h="4597551">
                <a:moveTo>
                  <a:pt x="0" y="0"/>
                </a:moveTo>
                <a:lnTo>
                  <a:pt x="6020112" y="0"/>
                </a:lnTo>
                <a:lnTo>
                  <a:pt x="6020112" y="4597551"/>
                </a:lnTo>
                <a:lnTo>
                  <a:pt x="0" y="4597551"/>
                </a:lnTo>
                <a:lnTo>
                  <a:pt x="0" y="0"/>
                </a:lnTo>
                <a:close/>
              </a:path>
            </a:pathLst>
          </a:custGeom>
          <a:blipFill>
            <a:blip r:embed="rId4"/>
            <a:stretch>
              <a:fillRect/>
            </a:stretch>
          </a:blipFill>
        </p:spPr>
      </p:sp>
      <p:sp>
        <p:nvSpPr>
          <p:cNvPr id="8" name="TextBox 8"/>
          <p:cNvSpPr txBox="1"/>
          <p:nvPr/>
        </p:nvSpPr>
        <p:spPr>
          <a:xfrm>
            <a:off x="-113362" y="1533276"/>
            <a:ext cx="14446656" cy="1225429"/>
          </a:xfrm>
          <a:prstGeom prst="rect">
            <a:avLst/>
          </a:prstGeom>
        </p:spPr>
        <p:txBody>
          <a:bodyPr lIns="0" tIns="0" rIns="0" bIns="0" rtlCol="0" anchor="t">
            <a:spAutoFit/>
          </a:bodyPr>
          <a:lstStyle/>
          <a:p>
            <a:pPr algn="ctr">
              <a:lnSpc>
                <a:spcPts val="4906"/>
              </a:lnSpc>
              <a:spcBef>
                <a:spcPct val="0"/>
              </a:spcBef>
            </a:pPr>
            <a:r>
              <a:rPr lang="en-US" sz="3504" b="1">
                <a:solidFill>
                  <a:srgbClr val="FFFFFF"/>
                </a:solidFill>
                <a:latin typeface="DM Sans Bold"/>
                <a:ea typeface="DM Sans Bold"/>
                <a:cs typeface="DM Sans Bold"/>
                <a:sym typeface="DM Sans Bold"/>
              </a:rPr>
              <a:t>SERVICE PAGE : COGNITIVE BUSINESS OPERATIONS</a:t>
            </a:r>
          </a:p>
          <a:p>
            <a:pPr algn="ctr">
              <a:lnSpc>
                <a:spcPts val="4906"/>
              </a:lnSpc>
              <a:spcBef>
                <a:spcPct val="0"/>
              </a:spcBef>
            </a:pPr>
            <a:endParaRPr lang="en-US" sz="3504" b="1">
              <a:solidFill>
                <a:srgbClr val="FFFFFF"/>
              </a:solidFill>
              <a:latin typeface="DM Sans Bold"/>
              <a:ea typeface="DM Sans Bold"/>
              <a:cs typeface="DM Sans Bold"/>
              <a:sym typeface="DM Sans Bold"/>
            </a:endParaRPr>
          </a:p>
        </p:txBody>
      </p:sp>
      <p:sp>
        <p:nvSpPr>
          <p:cNvPr id="9" name="TextBox 9"/>
          <p:cNvSpPr txBox="1"/>
          <p:nvPr/>
        </p:nvSpPr>
        <p:spPr>
          <a:xfrm>
            <a:off x="2016694" y="2362466"/>
            <a:ext cx="11890787" cy="396239"/>
          </a:xfrm>
          <a:prstGeom prst="rect">
            <a:avLst/>
          </a:prstGeom>
        </p:spPr>
        <p:txBody>
          <a:bodyPr lIns="0" tIns="0" rIns="0" bIns="0" rtlCol="0" anchor="t">
            <a:spAutoFit/>
          </a:bodyPr>
          <a:lstStyle/>
          <a:p>
            <a:pPr algn="ctr">
              <a:lnSpc>
                <a:spcPts val="3360"/>
              </a:lnSpc>
            </a:pPr>
            <a:r>
              <a:rPr lang="en-US" sz="2400" b="1">
                <a:solidFill>
                  <a:srgbClr val="F4F4F4"/>
                </a:solidFill>
                <a:latin typeface="Canva Sans Bold"/>
                <a:ea typeface="Canva Sans Bold"/>
                <a:cs typeface="Canva Sans Bold"/>
                <a:sym typeface="Canva Sans Bold"/>
              </a:rPr>
              <a:t>Website URL:</a:t>
            </a:r>
            <a:r>
              <a:rPr lang="en-US" sz="2400">
                <a:solidFill>
                  <a:srgbClr val="F4F4F4"/>
                </a:solidFill>
                <a:latin typeface="Canva Sans"/>
                <a:ea typeface="Canva Sans"/>
                <a:cs typeface="Canva Sans"/>
                <a:sym typeface="Canva Sans"/>
              </a:rPr>
              <a:t>  https://www.tcs.com/what-we-do/services/cybersecurity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638124" y="1224933"/>
            <a:ext cx="17011752" cy="8462691"/>
            <a:chOff x="0" y="0"/>
            <a:chExt cx="4480461" cy="2228857"/>
          </a:xfrm>
        </p:grpSpPr>
        <p:sp>
          <p:nvSpPr>
            <p:cNvPr id="3" name="Freeform 3"/>
            <p:cNvSpPr/>
            <p:nvPr/>
          </p:nvSpPr>
          <p:spPr>
            <a:xfrm>
              <a:off x="0" y="0"/>
              <a:ext cx="4480461" cy="2228857"/>
            </a:xfrm>
            <a:custGeom>
              <a:avLst/>
              <a:gdLst/>
              <a:ahLst/>
              <a:cxnLst/>
              <a:rect l="l" t="t" r="r" b="b"/>
              <a:pathLst>
                <a:path w="4480461" h="2228857">
                  <a:moveTo>
                    <a:pt x="11377" y="0"/>
                  </a:moveTo>
                  <a:lnTo>
                    <a:pt x="4469084" y="0"/>
                  </a:lnTo>
                  <a:cubicBezTo>
                    <a:pt x="4472101" y="0"/>
                    <a:pt x="4474995" y="1199"/>
                    <a:pt x="4477129" y="3332"/>
                  </a:cubicBezTo>
                  <a:cubicBezTo>
                    <a:pt x="4479263" y="5466"/>
                    <a:pt x="4480461" y="8360"/>
                    <a:pt x="4480461" y="11377"/>
                  </a:cubicBezTo>
                  <a:lnTo>
                    <a:pt x="4480461" y="2217480"/>
                  </a:lnTo>
                  <a:cubicBezTo>
                    <a:pt x="4480461" y="2220497"/>
                    <a:pt x="4479263" y="2223391"/>
                    <a:pt x="4477129" y="2225524"/>
                  </a:cubicBezTo>
                  <a:cubicBezTo>
                    <a:pt x="4474995" y="2227658"/>
                    <a:pt x="4472101" y="2228857"/>
                    <a:pt x="4469084" y="2228857"/>
                  </a:cubicBezTo>
                  <a:lnTo>
                    <a:pt x="11377" y="2228857"/>
                  </a:lnTo>
                  <a:cubicBezTo>
                    <a:pt x="8360" y="2228857"/>
                    <a:pt x="5466" y="2227658"/>
                    <a:pt x="3332" y="2225524"/>
                  </a:cubicBezTo>
                  <a:cubicBezTo>
                    <a:pt x="1199" y="2223391"/>
                    <a:pt x="0" y="2220497"/>
                    <a:pt x="0" y="2217480"/>
                  </a:cubicBezTo>
                  <a:lnTo>
                    <a:pt x="0" y="11377"/>
                  </a:lnTo>
                  <a:cubicBezTo>
                    <a:pt x="0" y="8360"/>
                    <a:pt x="1199" y="5466"/>
                    <a:pt x="3332" y="3332"/>
                  </a:cubicBezTo>
                  <a:cubicBezTo>
                    <a:pt x="5466" y="1199"/>
                    <a:pt x="8360" y="0"/>
                    <a:pt x="11377" y="0"/>
                  </a:cubicBezTo>
                  <a:close/>
                </a:path>
              </a:pathLst>
            </a:custGeom>
            <a:solidFill>
              <a:srgbClr val="0F4C75"/>
            </a:solidFill>
          </p:spPr>
        </p:sp>
        <p:sp>
          <p:nvSpPr>
            <p:cNvPr id="4" name="TextBox 4"/>
            <p:cNvSpPr txBox="1"/>
            <p:nvPr/>
          </p:nvSpPr>
          <p:spPr>
            <a:xfrm>
              <a:off x="0" y="-38100"/>
              <a:ext cx="4480461" cy="226695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745378"/>
            <a:ext cx="9223879" cy="2571506"/>
          </a:xfrm>
          <a:custGeom>
            <a:avLst/>
            <a:gdLst/>
            <a:ahLst/>
            <a:cxnLst/>
            <a:rect l="l" t="t" r="r" b="b"/>
            <a:pathLst>
              <a:path w="9223879" h="2571506">
                <a:moveTo>
                  <a:pt x="0" y="0"/>
                </a:moveTo>
                <a:lnTo>
                  <a:pt x="9223879" y="0"/>
                </a:lnTo>
                <a:lnTo>
                  <a:pt x="9223879" y="2571505"/>
                </a:lnTo>
                <a:lnTo>
                  <a:pt x="0" y="2571505"/>
                </a:lnTo>
                <a:lnTo>
                  <a:pt x="0" y="0"/>
                </a:lnTo>
                <a:close/>
              </a:path>
            </a:pathLst>
          </a:custGeom>
          <a:blipFill>
            <a:blip r:embed="rId2"/>
            <a:stretch>
              <a:fillRect/>
            </a:stretch>
          </a:blipFill>
        </p:spPr>
      </p:sp>
      <p:sp>
        <p:nvSpPr>
          <p:cNvPr id="6" name="Freeform 6"/>
          <p:cNvSpPr/>
          <p:nvPr/>
        </p:nvSpPr>
        <p:spPr>
          <a:xfrm>
            <a:off x="1028700" y="6627829"/>
            <a:ext cx="10145035" cy="2031433"/>
          </a:xfrm>
          <a:custGeom>
            <a:avLst/>
            <a:gdLst/>
            <a:ahLst/>
            <a:cxnLst/>
            <a:rect l="l" t="t" r="r" b="b"/>
            <a:pathLst>
              <a:path w="10145035" h="2031433">
                <a:moveTo>
                  <a:pt x="0" y="0"/>
                </a:moveTo>
                <a:lnTo>
                  <a:pt x="10145035" y="0"/>
                </a:lnTo>
                <a:lnTo>
                  <a:pt x="10145035" y="2031434"/>
                </a:lnTo>
                <a:lnTo>
                  <a:pt x="0" y="2031434"/>
                </a:lnTo>
                <a:lnTo>
                  <a:pt x="0" y="0"/>
                </a:lnTo>
                <a:close/>
              </a:path>
            </a:pathLst>
          </a:custGeom>
          <a:blipFill>
            <a:blip r:embed="rId3"/>
            <a:stretch>
              <a:fillRect l="-2083" r="-2996"/>
            </a:stretch>
          </a:blipFill>
        </p:spPr>
      </p:sp>
      <p:sp>
        <p:nvSpPr>
          <p:cNvPr id="7" name="Freeform 7"/>
          <p:cNvSpPr/>
          <p:nvPr/>
        </p:nvSpPr>
        <p:spPr>
          <a:xfrm>
            <a:off x="11567014" y="4491050"/>
            <a:ext cx="5803588" cy="4168213"/>
          </a:xfrm>
          <a:custGeom>
            <a:avLst/>
            <a:gdLst/>
            <a:ahLst/>
            <a:cxnLst/>
            <a:rect l="l" t="t" r="r" b="b"/>
            <a:pathLst>
              <a:path w="5803588" h="4168213">
                <a:moveTo>
                  <a:pt x="0" y="0"/>
                </a:moveTo>
                <a:lnTo>
                  <a:pt x="5803588" y="0"/>
                </a:lnTo>
                <a:lnTo>
                  <a:pt x="5803588" y="4168213"/>
                </a:lnTo>
                <a:lnTo>
                  <a:pt x="0" y="4168213"/>
                </a:lnTo>
                <a:lnTo>
                  <a:pt x="0" y="0"/>
                </a:lnTo>
                <a:close/>
              </a:path>
            </a:pathLst>
          </a:custGeom>
          <a:blipFill>
            <a:blip r:embed="rId4"/>
            <a:stretch>
              <a:fillRect/>
            </a:stretch>
          </a:blipFill>
        </p:spPr>
      </p:sp>
      <p:sp>
        <p:nvSpPr>
          <p:cNvPr id="8" name="TextBox 8"/>
          <p:cNvSpPr txBox="1"/>
          <p:nvPr/>
        </p:nvSpPr>
        <p:spPr>
          <a:xfrm>
            <a:off x="738322" y="1680333"/>
            <a:ext cx="13461374" cy="606304"/>
          </a:xfrm>
          <a:prstGeom prst="rect">
            <a:avLst/>
          </a:prstGeom>
        </p:spPr>
        <p:txBody>
          <a:bodyPr lIns="0" tIns="0" rIns="0" bIns="0" rtlCol="0" anchor="t">
            <a:spAutoFit/>
          </a:bodyPr>
          <a:lstStyle/>
          <a:p>
            <a:pPr algn="ctr">
              <a:lnSpc>
                <a:spcPts val="4906"/>
              </a:lnSpc>
              <a:spcBef>
                <a:spcPct val="0"/>
              </a:spcBef>
            </a:pPr>
            <a:r>
              <a:rPr lang="en-US" sz="3504" b="1" u="sng">
                <a:solidFill>
                  <a:srgbClr val="FFFFFF"/>
                </a:solidFill>
                <a:latin typeface="DM Sans Bold"/>
                <a:ea typeface="DM Sans Bold"/>
                <a:cs typeface="DM Sans Bold"/>
                <a:sym typeface="DM Sans Bold"/>
              </a:rPr>
              <a:t>SERVICE PAGE :     NETWORK SOLUTIONS AND SERVICES</a:t>
            </a:r>
          </a:p>
        </p:txBody>
      </p:sp>
      <p:sp>
        <p:nvSpPr>
          <p:cNvPr id="9" name="TextBox 9"/>
          <p:cNvSpPr txBox="1"/>
          <p:nvPr/>
        </p:nvSpPr>
        <p:spPr>
          <a:xfrm>
            <a:off x="2271773" y="2562863"/>
            <a:ext cx="13744454" cy="396239"/>
          </a:xfrm>
          <a:prstGeom prst="rect">
            <a:avLst/>
          </a:prstGeom>
        </p:spPr>
        <p:txBody>
          <a:bodyPr lIns="0" tIns="0" rIns="0" bIns="0" rtlCol="0" anchor="t">
            <a:spAutoFit/>
          </a:bodyPr>
          <a:lstStyle/>
          <a:p>
            <a:pPr algn="ctr">
              <a:lnSpc>
                <a:spcPts val="3360"/>
              </a:lnSpc>
            </a:pPr>
            <a:r>
              <a:rPr lang="en-US" sz="2400" b="1">
                <a:solidFill>
                  <a:srgbClr val="F4F4F4"/>
                </a:solidFill>
                <a:latin typeface="Canva Sans Bold"/>
                <a:ea typeface="Canva Sans Bold"/>
                <a:cs typeface="Canva Sans Bold"/>
                <a:sym typeface="Canva Sans Bold"/>
              </a:rPr>
              <a:t>Website URL:</a:t>
            </a:r>
            <a:r>
              <a:rPr lang="en-US" sz="2400">
                <a:solidFill>
                  <a:srgbClr val="F4F4F4"/>
                </a:solidFill>
                <a:latin typeface="Canva Sans"/>
                <a:ea typeface="Canva Sans"/>
                <a:cs typeface="Canva Sans"/>
                <a:sym typeface="Canva Sans"/>
              </a:rPr>
              <a:t>  https://www.tcs.com/what-we-do/services/network-solutions-and-services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3632821" y="501656"/>
            <a:ext cx="14384881" cy="4201672"/>
            <a:chOff x="0" y="0"/>
            <a:chExt cx="19179842" cy="5602229"/>
          </a:xfrm>
        </p:grpSpPr>
        <p:pic>
          <p:nvPicPr>
            <p:cNvPr id="3" name="Picture 3"/>
            <p:cNvPicPr>
              <a:picLocks noChangeAspect="1"/>
            </p:cNvPicPr>
            <p:nvPr/>
          </p:nvPicPr>
          <p:blipFill>
            <a:blip r:embed="rId2"/>
            <a:srcRect t="7391" b="7391"/>
            <a:stretch>
              <a:fillRect/>
            </a:stretch>
          </p:blipFill>
          <p:spPr>
            <a:xfrm>
              <a:off x="0" y="0"/>
              <a:ext cx="19179842" cy="5602229"/>
            </a:xfrm>
            <a:prstGeom prst="rect">
              <a:avLst/>
            </a:prstGeom>
          </p:spPr>
        </p:pic>
      </p:grpSp>
      <p:grpSp>
        <p:nvGrpSpPr>
          <p:cNvPr id="4" name="Group 4"/>
          <p:cNvGrpSpPr/>
          <p:nvPr/>
        </p:nvGrpSpPr>
        <p:grpSpPr>
          <a:xfrm>
            <a:off x="8331500" y="5143500"/>
            <a:ext cx="9686203" cy="4722307"/>
            <a:chOff x="0" y="0"/>
            <a:chExt cx="887243" cy="432557"/>
          </a:xfrm>
        </p:grpSpPr>
        <p:sp>
          <p:nvSpPr>
            <p:cNvPr id="5" name="Freeform 5"/>
            <p:cNvSpPr/>
            <p:nvPr/>
          </p:nvSpPr>
          <p:spPr>
            <a:xfrm>
              <a:off x="0" y="0"/>
              <a:ext cx="887243" cy="432557"/>
            </a:xfrm>
            <a:custGeom>
              <a:avLst/>
              <a:gdLst/>
              <a:ahLst/>
              <a:cxnLst/>
              <a:rect l="l" t="t" r="r" b="b"/>
              <a:pathLst>
                <a:path w="887243" h="432557">
                  <a:moveTo>
                    <a:pt x="0" y="0"/>
                  </a:moveTo>
                  <a:lnTo>
                    <a:pt x="887243" y="0"/>
                  </a:lnTo>
                  <a:lnTo>
                    <a:pt x="887243" y="432557"/>
                  </a:lnTo>
                  <a:lnTo>
                    <a:pt x="0" y="432557"/>
                  </a:lnTo>
                  <a:close/>
                </a:path>
              </a:pathLst>
            </a:custGeom>
            <a:solidFill>
              <a:srgbClr val="0F4C75"/>
            </a:solidFill>
          </p:spPr>
        </p:sp>
        <p:sp>
          <p:nvSpPr>
            <p:cNvPr id="6" name="TextBox 6"/>
            <p:cNvSpPr txBox="1"/>
            <p:nvPr/>
          </p:nvSpPr>
          <p:spPr>
            <a:xfrm>
              <a:off x="0" y="-38100"/>
              <a:ext cx="887243" cy="47065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8401088" y="5143500"/>
            <a:ext cx="9753850" cy="4668437"/>
          </a:xfrm>
          <a:custGeom>
            <a:avLst/>
            <a:gdLst/>
            <a:ahLst/>
            <a:cxnLst/>
            <a:rect l="l" t="t" r="r" b="b"/>
            <a:pathLst>
              <a:path w="9753850" h="4668437">
                <a:moveTo>
                  <a:pt x="0" y="0"/>
                </a:moveTo>
                <a:lnTo>
                  <a:pt x="9753851" y="0"/>
                </a:lnTo>
                <a:lnTo>
                  <a:pt x="9753851" y="4668437"/>
                </a:lnTo>
                <a:lnTo>
                  <a:pt x="0" y="4668437"/>
                </a:lnTo>
                <a:lnTo>
                  <a:pt x="0" y="0"/>
                </a:lnTo>
                <a:close/>
              </a:path>
            </a:pathLst>
          </a:custGeom>
          <a:blipFill>
            <a:blip r:embed="rId3"/>
            <a:stretch>
              <a:fillRect t="-775" b="-775"/>
            </a:stretch>
          </a:blipFill>
        </p:spPr>
      </p:sp>
      <p:sp>
        <p:nvSpPr>
          <p:cNvPr id="8" name="Freeform 8"/>
          <p:cNvSpPr/>
          <p:nvPr/>
        </p:nvSpPr>
        <p:spPr>
          <a:xfrm>
            <a:off x="-1988233" y="-2558399"/>
            <a:ext cx="4562782" cy="4114800"/>
          </a:xfrm>
          <a:custGeom>
            <a:avLst/>
            <a:gdLst/>
            <a:ahLst/>
            <a:cxnLst/>
            <a:rect l="l" t="t" r="r" b="b"/>
            <a:pathLst>
              <a:path w="4562782" h="4114800">
                <a:moveTo>
                  <a:pt x="0" y="0"/>
                </a:moveTo>
                <a:lnTo>
                  <a:pt x="4562782" y="0"/>
                </a:lnTo>
                <a:lnTo>
                  <a:pt x="4562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41332" y="7067508"/>
            <a:ext cx="7372894" cy="77279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DM Sans"/>
                <a:ea typeface="DM Sans"/>
                <a:cs typeface="DM Sans"/>
                <a:sym typeface="DM Sans"/>
              </a:rPr>
              <a:t>Find what is decreasing the ranking score of  https://www.tcs.com/ website. </a:t>
            </a:r>
          </a:p>
        </p:txBody>
      </p:sp>
      <p:sp>
        <p:nvSpPr>
          <p:cNvPr id="10" name="TextBox 10"/>
          <p:cNvSpPr txBox="1"/>
          <p:nvPr/>
        </p:nvSpPr>
        <p:spPr>
          <a:xfrm>
            <a:off x="741332" y="4857403"/>
            <a:ext cx="9026416" cy="1834261"/>
          </a:xfrm>
          <a:prstGeom prst="rect">
            <a:avLst/>
          </a:prstGeom>
        </p:spPr>
        <p:txBody>
          <a:bodyPr lIns="0" tIns="0" rIns="0" bIns="0" rtlCol="0" anchor="t">
            <a:spAutoFit/>
          </a:bodyPr>
          <a:lstStyle/>
          <a:p>
            <a:pPr algn="l">
              <a:lnSpc>
                <a:spcPts val="7366"/>
              </a:lnSpc>
            </a:pPr>
            <a:r>
              <a:rPr lang="en-US" sz="5299" b="1">
                <a:solidFill>
                  <a:srgbClr val="0F4C75"/>
                </a:solidFill>
                <a:latin typeface="Cinzel Decorative Bold"/>
                <a:ea typeface="Cinzel Decorative Bold"/>
                <a:cs typeface="Cinzel Decorative Bold"/>
                <a:sym typeface="Cinzel Decorative Bold"/>
              </a:rPr>
              <a:t>Website Mistake Identification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517691" y="1162298"/>
            <a:ext cx="17256639" cy="8832377"/>
            <a:chOff x="0" y="0"/>
            <a:chExt cx="4544958" cy="2326223"/>
          </a:xfrm>
        </p:grpSpPr>
        <p:sp>
          <p:nvSpPr>
            <p:cNvPr id="3" name="Freeform 3"/>
            <p:cNvSpPr/>
            <p:nvPr/>
          </p:nvSpPr>
          <p:spPr>
            <a:xfrm>
              <a:off x="0" y="0"/>
              <a:ext cx="4544958" cy="2326223"/>
            </a:xfrm>
            <a:custGeom>
              <a:avLst/>
              <a:gdLst/>
              <a:ahLst/>
              <a:cxnLst/>
              <a:rect l="l" t="t" r="r" b="b"/>
              <a:pathLst>
                <a:path w="4544958" h="2326223">
                  <a:moveTo>
                    <a:pt x="39031" y="0"/>
                  </a:moveTo>
                  <a:lnTo>
                    <a:pt x="4505927" y="0"/>
                  </a:lnTo>
                  <a:cubicBezTo>
                    <a:pt x="4516279" y="0"/>
                    <a:pt x="4526207" y="4112"/>
                    <a:pt x="4533526" y="11432"/>
                  </a:cubicBezTo>
                  <a:cubicBezTo>
                    <a:pt x="4540846" y="18752"/>
                    <a:pt x="4544958" y="28679"/>
                    <a:pt x="4544958" y="39031"/>
                  </a:cubicBezTo>
                  <a:lnTo>
                    <a:pt x="4544958" y="2287192"/>
                  </a:lnTo>
                  <a:cubicBezTo>
                    <a:pt x="4544958" y="2297543"/>
                    <a:pt x="4540846" y="2307471"/>
                    <a:pt x="4533526" y="2314791"/>
                  </a:cubicBezTo>
                  <a:cubicBezTo>
                    <a:pt x="4526207" y="2322111"/>
                    <a:pt x="4516279" y="2326223"/>
                    <a:pt x="4505927" y="2326223"/>
                  </a:cubicBezTo>
                  <a:lnTo>
                    <a:pt x="39031" y="2326223"/>
                  </a:lnTo>
                  <a:cubicBezTo>
                    <a:pt x="28679" y="2326223"/>
                    <a:pt x="18752" y="2322111"/>
                    <a:pt x="11432" y="2314791"/>
                  </a:cubicBezTo>
                  <a:cubicBezTo>
                    <a:pt x="4112" y="2307471"/>
                    <a:pt x="0" y="2297543"/>
                    <a:pt x="0" y="2287192"/>
                  </a:cubicBezTo>
                  <a:lnTo>
                    <a:pt x="0" y="39031"/>
                  </a:lnTo>
                  <a:cubicBezTo>
                    <a:pt x="0" y="28679"/>
                    <a:pt x="4112" y="18752"/>
                    <a:pt x="11432" y="11432"/>
                  </a:cubicBezTo>
                  <a:cubicBezTo>
                    <a:pt x="18752" y="4112"/>
                    <a:pt x="28679" y="0"/>
                    <a:pt x="39031" y="0"/>
                  </a:cubicBezTo>
                  <a:close/>
                </a:path>
              </a:pathLst>
            </a:custGeom>
            <a:solidFill>
              <a:srgbClr val="0F4C75"/>
            </a:solidFill>
          </p:spPr>
        </p:sp>
        <p:sp>
          <p:nvSpPr>
            <p:cNvPr id="4" name="TextBox 4"/>
            <p:cNvSpPr txBox="1"/>
            <p:nvPr/>
          </p:nvSpPr>
          <p:spPr>
            <a:xfrm>
              <a:off x="0" y="-38100"/>
              <a:ext cx="4544958" cy="236432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993419" y="257175"/>
            <a:ext cx="10171585" cy="771525"/>
          </a:xfrm>
          <a:prstGeom prst="rect">
            <a:avLst/>
          </a:prstGeom>
        </p:spPr>
        <p:txBody>
          <a:bodyPr lIns="0" tIns="0" rIns="0" bIns="0" rtlCol="0" anchor="t">
            <a:spAutoFit/>
          </a:bodyPr>
          <a:lstStyle/>
          <a:p>
            <a:pPr algn="ctr">
              <a:lnSpc>
                <a:spcPts val="6000"/>
              </a:lnSpc>
            </a:pPr>
            <a:r>
              <a:rPr lang="en-US" sz="5000" b="1">
                <a:solidFill>
                  <a:srgbClr val="0F4C75"/>
                </a:solidFill>
                <a:latin typeface="Cinzel Decorative Bold"/>
                <a:ea typeface="Cinzel Decorative Bold"/>
                <a:cs typeface="Cinzel Decorative Bold"/>
                <a:sym typeface="Cinzel Decorative Bold"/>
              </a:rPr>
              <a:t>Best Practices list</a:t>
            </a:r>
          </a:p>
        </p:txBody>
      </p:sp>
      <p:sp>
        <p:nvSpPr>
          <p:cNvPr id="6" name="TextBox 6"/>
          <p:cNvSpPr txBox="1"/>
          <p:nvPr/>
        </p:nvSpPr>
        <p:spPr>
          <a:xfrm>
            <a:off x="1696908" y="2638180"/>
            <a:ext cx="7239162"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a clear and consistent navigation structure.</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Limit the number of menu items to avoid overwhelming users.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Implement a sticky or fixed navigation bar for easy access.</a:t>
            </a:r>
          </a:p>
          <a:p>
            <a:pPr algn="l">
              <a:lnSpc>
                <a:spcPts val="2878"/>
              </a:lnSpc>
            </a:pPr>
            <a:endParaRPr lang="en-US" sz="1755" spc="78">
              <a:solidFill>
                <a:srgbClr val="FFFFFF"/>
              </a:solidFill>
              <a:latin typeface="DM Sans"/>
              <a:ea typeface="DM Sans"/>
              <a:cs typeface="DM Sans"/>
              <a:sym typeface="DM Sans"/>
            </a:endParaRPr>
          </a:p>
        </p:txBody>
      </p:sp>
      <p:sp>
        <p:nvSpPr>
          <p:cNvPr id="7" name="TextBox 7"/>
          <p:cNvSpPr txBox="1"/>
          <p:nvPr/>
        </p:nvSpPr>
        <p:spPr>
          <a:xfrm>
            <a:off x="1172043" y="1797972"/>
            <a:ext cx="7179124"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Clear and Simple Navigation</a:t>
            </a:r>
          </a:p>
        </p:txBody>
      </p:sp>
      <p:sp>
        <p:nvSpPr>
          <p:cNvPr id="8" name="TextBox 8"/>
          <p:cNvSpPr txBox="1"/>
          <p:nvPr/>
        </p:nvSpPr>
        <p:spPr>
          <a:xfrm>
            <a:off x="1172043" y="4732921"/>
            <a:ext cx="4457072"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Responsive Design</a:t>
            </a:r>
          </a:p>
        </p:txBody>
      </p:sp>
      <p:sp>
        <p:nvSpPr>
          <p:cNvPr id="9" name="TextBox 9"/>
          <p:cNvSpPr txBox="1"/>
          <p:nvPr/>
        </p:nvSpPr>
        <p:spPr>
          <a:xfrm>
            <a:off x="1664514" y="5535685"/>
            <a:ext cx="7382303" cy="1721807"/>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Ensure the website is mobile-friendly and adapts to different screen sizes.</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Test across multiple devices and browsers.</a:t>
            </a:r>
          </a:p>
          <a:p>
            <a:pPr algn="l">
              <a:lnSpc>
                <a:spcPts val="2469"/>
              </a:lnSpc>
              <a:spcBef>
                <a:spcPct val="0"/>
              </a:spcBef>
            </a:pPr>
            <a:endParaRPr lang="en-US" sz="1764" spc="202">
              <a:solidFill>
                <a:srgbClr val="FFFFFF"/>
              </a:solidFill>
              <a:latin typeface="DM Sans"/>
              <a:ea typeface="DM Sans"/>
              <a:cs typeface="DM Sans"/>
              <a:sym typeface="DM Sans"/>
            </a:endParaRP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10" name="TextBox 10"/>
          <p:cNvSpPr txBox="1"/>
          <p:nvPr/>
        </p:nvSpPr>
        <p:spPr>
          <a:xfrm>
            <a:off x="1172043" y="7095567"/>
            <a:ext cx="5642751"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Consistent Branding</a:t>
            </a:r>
          </a:p>
        </p:txBody>
      </p:sp>
      <p:sp>
        <p:nvSpPr>
          <p:cNvPr id="11" name="TextBox 11"/>
          <p:cNvSpPr txBox="1"/>
          <p:nvPr/>
        </p:nvSpPr>
        <p:spPr>
          <a:xfrm>
            <a:off x="1632120" y="7969113"/>
            <a:ext cx="7447092" cy="1417007"/>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Use a consistent color scheme, fonts, and logo placement throughout the site.</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Align the design with your brand identity.</a:t>
            </a: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12" name="TextBox 12"/>
          <p:cNvSpPr txBox="1"/>
          <p:nvPr/>
        </p:nvSpPr>
        <p:spPr>
          <a:xfrm>
            <a:off x="9883303" y="1797972"/>
            <a:ext cx="4457072"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Fast Loading Times</a:t>
            </a:r>
          </a:p>
        </p:txBody>
      </p:sp>
      <p:sp>
        <p:nvSpPr>
          <p:cNvPr id="13" name="TextBox 13"/>
          <p:cNvSpPr txBox="1"/>
          <p:nvPr/>
        </p:nvSpPr>
        <p:spPr>
          <a:xfrm>
            <a:off x="9883303" y="2638180"/>
            <a:ext cx="7105564"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Optimize images, use efficient code, and leverage caching to reduce load times.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Aim for load times under 3 seconds.</a:t>
            </a:r>
          </a:p>
          <a:p>
            <a:pPr algn="l">
              <a:lnSpc>
                <a:spcPts val="2878"/>
              </a:lnSpc>
            </a:pPr>
            <a:endParaRPr lang="en-US" sz="1755" spc="78">
              <a:solidFill>
                <a:srgbClr val="FFFFFF"/>
              </a:solidFill>
              <a:latin typeface="DM Sans"/>
              <a:ea typeface="DM Sans"/>
              <a:cs typeface="DM Sans"/>
              <a:sym typeface="DM Sans"/>
            </a:endParaRPr>
          </a:p>
          <a:p>
            <a:pPr algn="l">
              <a:lnSpc>
                <a:spcPts val="2878"/>
              </a:lnSpc>
            </a:pPr>
            <a:endParaRPr lang="en-US" sz="1755" spc="78">
              <a:solidFill>
                <a:srgbClr val="FFFFFF"/>
              </a:solidFill>
              <a:latin typeface="DM Sans"/>
              <a:ea typeface="DM Sans"/>
              <a:cs typeface="DM Sans"/>
              <a:sym typeface="DM Sans"/>
            </a:endParaRPr>
          </a:p>
        </p:txBody>
      </p:sp>
      <p:sp>
        <p:nvSpPr>
          <p:cNvPr id="14" name="TextBox 14"/>
          <p:cNvSpPr txBox="1"/>
          <p:nvPr/>
        </p:nvSpPr>
        <p:spPr>
          <a:xfrm>
            <a:off x="9983501" y="4631858"/>
            <a:ext cx="4457072"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Intuitive Layout</a:t>
            </a:r>
          </a:p>
        </p:txBody>
      </p:sp>
      <p:sp>
        <p:nvSpPr>
          <p:cNvPr id="15" name="TextBox 15"/>
          <p:cNvSpPr txBox="1"/>
          <p:nvPr/>
        </p:nvSpPr>
        <p:spPr>
          <a:xfrm>
            <a:off x="9983501" y="5371867"/>
            <a:ext cx="7005366"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Place important content above the fold.</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grid layouts for a clean, organized appearance.</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Utilize white space effectively to avoid clutter.</a:t>
            </a:r>
          </a:p>
          <a:p>
            <a:pPr algn="l">
              <a:lnSpc>
                <a:spcPts val="2878"/>
              </a:lnSpc>
            </a:pPr>
            <a:endParaRPr lang="en-US" sz="1755" spc="78">
              <a:solidFill>
                <a:srgbClr val="FFFFFF"/>
              </a:solidFill>
              <a:latin typeface="DM Sans"/>
              <a:ea typeface="DM Sans"/>
              <a:cs typeface="DM Sans"/>
              <a:sym typeface="DM Sans"/>
            </a:endParaRPr>
          </a:p>
          <a:p>
            <a:pPr algn="l">
              <a:lnSpc>
                <a:spcPts val="2878"/>
              </a:lnSpc>
            </a:pPr>
            <a:endParaRPr lang="en-US" sz="1755" spc="78">
              <a:solidFill>
                <a:srgbClr val="FFFFFF"/>
              </a:solidFill>
              <a:latin typeface="DM Sans"/>
              <a:ea typeface="DM Sans"/>
              <a:cs typeface="DM Sans"/>
              <a:sym typeface="DM Sans"/>
            </a:endParaRPr>
          </a:p>
        </p:txBody>
      </p:sp>
      <p:sp>
        <p:nvSpPr>
          <p:cNvPr id="16" name="TextBox 16"/>
          <p:cNvSpPr txBox="1"/>
          <p:nvPr/>
        </p:nvSpPr>
        <p:spPr>
          <a:xfrm>
            <a:off x="9883303" y="6846913"/>
            <a:ext cx="4457072" cy="659232"/>
          </a:xfrm>
          <a:prstGeom prst="rect">
            <a:avLst/>
          </a:prstGeom>
        </p:spPr>
        <p:txBody>
          <a:bodyPr lIns="0" tIns="0" rIns="0" bIns="0" rtlCol="0" anchor="t">
            <a:spAutoFit/>
          </a:bodyPr>
          <a:lstStyle/>
          <a:p>
            <a:pPr algn="l">
              <a:lnSpc>
                <a:spcPts val="4614"/>
              </a:lnSpc>
            </a:pPr>
            <a:r>
              <a:rPr lang="en-US" sz="3295" b="1">
                <a:solidFill>
                  <a:srgbClr val="FFFFFF"/>
                </a:solidFill>
                <a:latin typeface="Cooper Hewitt Bold"/>
                <a:ea typeface="Cooper Hewitt Bold"/>
                <a:cs typeface="Cooper Hewitt Bold"/>
                <a:sym typeface="Cooper Hewitt Bold"/>
              </a:rPr>
              <a:t> Feedback Mechanism</a:t>
            </a:r>
          </a:p>
        </p:txBody>
      </p:sp>
      <p:sp>
        <p:nvSpPr>
          <p:cNvPr id="17" name="TextBox 17"/>
          <p:cNvSpPr txBox="1"/>
          <p:nvPr/>
        </p:nvSpPr>
        <p:spPr>
          <a:xfrm>
            <a:off x="9983501" y="7841905"/>
            <a:ext cx="7105564"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Provide users with a way to give feedback, such as surveys or a contact form.</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feedback to make continuous improvements to the site.</a:t>
            </a:r>
          </a:p>
          <a:p>
            <a:pPr algn="l">
              <a:lnSpc>
                <a:spcPts val="2878"/>
              </a:lnSpc>
            </a:pPr>
            <a:endParaRPr lang="en-US" sz="1755" spc="78">
              <a:solidFill>
                <a:srgbClr val="FFFF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515681" y="227114"/>
            <a:ext cx="17256639" cy="9884458"/>
            <a:chOff x="0" y="0"/>
            <a:chExt cx="4544958" cy="2603314"/>
          </a:xfrm>
        </p:grpSpPr>
        <p:sp>
          <p:nvSpPr>
            <p:cNvPr id="3" name="Freeform 3"/>
            <p:cNvSpPr/>
            <p:nvPr/>
          </p:nvSpPr>
          <p:spPr>
            <a:xfrm>
              <a:off x="0" y="0"/>
              <a:ext cx="4544958" cy="2603314"/>
            </a:xfrm>
            <a:custGeom>
              <a:avLst/>
              <a:gdLst/>
              <a:ahLst/>
              <a:cxnLst/>
              <a:rect l="l" t="t" r="r" b="b"/>
              <a:pathLst>
                <a:path w="4544958" h="2603314">
                  <a:moveTo>
                    <a:pt x="39031" y="0"/>
                  </a:moveTo>
                  <a:lnTo>
                    <a:pt x="4505927" y="0"/>
                  </a:lnTo>
                  <a:cubicBezTo>
                    <a:pt x="4516279" y="0"/>
                    <a:pt x="4526207" y="4112"/>
                    <a:pt x="4533526" y="11432"/>
                  </a:cubicBezTo>
                  <a:cubicBezTo>
                    <a:pt x="4540846" y="18752"/>
                    <a:pt x="4544958" y="28679"/>
                    <a:pt x="4544958" y="39031"/>
                  </a:cubicBezTo>
                  <a:lnTo>
                    <a:pt x="4544958" y="2564283"/>
                  </a:lnTo>
                  <a:cubicBezTo>
                    <a:pt x="4544958" y="2585839"/>
                    <a:pt x="4527483" y="2603314"/>
                    <a:pt x="4505927" y="2603314"/>
                  </a:cubicBezTo>
                  <a:lnTo>
                    <a:pt x="39031" y="2603314"/>
                  </a:lnTo>
                  <a:cubicBezTo>
                    <a:pt x="28679" y="2603314"/>
                    <a:pt x="18752" y="2599202"/>
                    <a:pt x="11432" y="2591882"/>
                  </a:cubicBezTo>
                  <a:cubicBezTo>
                    <a:pt x="4112" y="2584562"/>
                    <a:pt x="0" y="2574635"/>
                    <a:pt x="0" y="2564283"/>
                  </a:cubicBezTo>
                  <a:lnTo>
                    <a:pt x="0" y="39031"/>
                  </a:lnTo>
                  <a:cubicBezTo>
                    <a:pt x="0" y="28679"/>
                    <a:pt x="4112" y="18752"/>
                    <a:pt x="11432" y="11432"/>
                  </a:cubicBezTo>
                  <a:cubicBezTo>
                    <a:pt x="18752" y="4112"/>
                    <a:pt x="28679" y="0"/>
                    <a:pt x="39031" y="0"/>
                  </a:cubicBezTo>
                  <a:close/>
                </a:path>
              </a:pathLst>
            </a:custGeom>
            <a:solidFill>
              <a:srgbClr val="0F4C75"/>
            </a:solidFill>
          </p:spPr>
        </p:sp>
        <p:sp>
          <p:nvSpPr>
            <p:cNvPr id="4" name="TextBox 4"/>
            <p:cNvSpPr txBox="1"/>
            <p:nvPr/>
          </p:nvSpPr>
          <p:spPr>
            <a:xfrm>
              <a:off x="0" y="-38100"/>
              <a:ext cx="4544958" cy="2641414"/>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62302" y="1092935"/>
            <a:ext cx="7239162" cy="1054445"/>
          </a:xfrm>
          <a:prstGeom prst="rect">
            <a:avLst/>
          </a:prstGeom>
        </p:spPr>
        <p:txBody>
          <a:bodyPr lIns="0" tIns="0" rIns="0" bIns="0" rtlCol="0" anchor="t">
            <a:spAutoFit/>
          </a:bodyPr>
          <a:lstStyle/>
          <a:p>
            <a:pPr marL="378945" lvl="1" indent="-189472" algn="l">
              <a:lnSpc>
                <a:spcPts val="2878"/>
              </a:lnSpc>
              <a:buFont typeface="Arial"/>
              <a:buChar char="•"/>
            </a:pPr>
            <a:r>
              <a:rPr lang="en-US" sz="1755" spc="221">
                <a:solidFill>
                  <a:srgbClr val="FFFFFF"/>
                </a:solidFill>
                <a:latin typeface="DM Sans"/>
                <a:ea typeface="DM Sans"/>
                <a:cs typeface="DM Sans"/>
                <a:sym typeface="DM Sans"/>
              </a:rPr>
              <a:t>Use high-resolution images, videos, and graphics.</a:t>
            </a:r>
          </a:p>
          <a:p>
            <a:pPr marL="378945" lvl="1" indent="-189472" algn="l">
              <a:lnSpc>
                <a:spcPts val="2878"/>
              </a:lnSpc>
              <a:buFont typeface="Arial"/>
              <a:buChar char="•"/>
            </a:pPr>
            <a:r>
              <a:rPr lang="en-US" sz="1755" spc="221">
                <a:solidFill>
                  <a:srgbClr val="FFFFFF"/>
                </a:solidFill>
                <a:latin typeface="DM Sans"/>
                <a:ea typeface="DM Sans"/>
                <a:cs typeface="DM Sans"/>
                <a:sym typeface="DM Sans"/>
              </a:rPr>
              <a:t>Avoid stock images that feel generic or impersonal.</a:t>
            </a:r>
          </a:p>
          <a:p>
            <a:pPr algn="l">
              <a:lnSpc>
                <a:spcPts val="2878"/>
              </a:lnSpc>
            </a:pPr>
            <a:endParaRPr lang="en-US" sz="1755" spc="221">
              <a:solidFill>
                <a:srgbClr val="FFFFFF"/>
              </a:solidFill>
              <a:latin typeface="DM Sans"/>
              <a:ea typeface="DM Sans"/>
              <a:cs typeface="DM Sans"/>
              <a:sym typeface="DM Sans"/>
            </a:endParaRPr>
          </a:p>
        </p:txBody>
      </p:sp>
      <p:sp>
        <p:nvSpPr>
          <p:cNvPr id="6" name="TextBox 6"/>
          <p:cNvSpPr txBox="1"/>
          <p:nvPr/>
        </p:nvSpPr>
        <p:spPr>
          <a:xfrm>
            <a:off x="1322340" y="426301"/>
            <a:ext cx="7179124"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 High-Quality Visuals</a:t>
            </a:r>
          </a:p>
        </p:txBody>
      </p:sp>
      <p:sp>
        <p:nvSpPr>
          <p:cNvPr id="7" name="TextBox 7"/>
          <p:cNvSpPr txBox="1"/>
          <p:nvPr/>
        </p:nvSpPr>
        <p:spPr>
          <a:xfrm>
            <a:off x="1387129" y="2324298"/>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Readable Typography</a:t>
            </a:r>
          </a:p>
        </p:txBody>
      </p:sp>
      <p:sp>
        <p:nvSpPr>
          <p:cNvPr id="8" name="TextBox 8"/>
          <p:cNvSpPr txBox="1"/>
          <p:nvPr/>
        </p:nvSpPr>
        <p:spPr>
          <a:xfrm>
            <a:off x="1354735" y="2927015"/>
            <a:ext cx="7382303" cy="1417007"/>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Use easy-to-read fonts with appropriate sizes (16px+ for body text).</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Ensure good contrast between text and background.</a:t>
            </a: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9" name="TextBox 9"/>
          <p:cNvSpPr txBox="1"/>
          <p:nvPr/>
        </p:nvSpPr>
        <p:spPr>
          <a:xfrm>
            <a:off x="1322340" y="4581092"/>
            <a:ext cx="6744931"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 Effective Call-to-Actions (CTAs)</a:t>
            </a:r>
          </a:p>
        </p:txBody>
      </p:sp>
      <p:sp>
        <p:nvSpPr>
          <p:cNvPr id="10" name="TextBox 10"/>
          <p:cNvSpPr txBox="1"/>
          <p:nvPr/>
        </p:nvSpPr>
        <p:spPr>
          <a:xfrm>
            <a:off x="1387129" y="5145708"/>
            <a:ext cx="7447092" cy="1788482"/>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Use prominent and clear CTAs with actionable language.</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Place CTAs where users can easily find them without scrolling too much.</a:t>
            </a: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11" name="TextBox 11"/>
          <p:cNvSpPr txBox="1"/>
          <p:nvPr/>
        </p:nvSpPr>
        <p:spPr>
          <a:xfrm>
            <a:off x="9722150" y="426301"/>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 User-Focused Content</a:t>
            </a:r>
          </a:p>
        </p:txBody>
      </p:sp>
      <p:sp>
        <p:nvSpPr>
          <p:cNvPr id="12" name="TextBox 12"/>
          <p:cNvSpPr txBox="1"/>
          <p:nvPr/>
        </p:nvSpPr>
        <p:spPr>
          <a:xfrm>
            <a:off x="9655351" y="1092935"/>
            <a:ext cx="7105564"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Write concise, engaging content that addresses user needs.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bullet points, headings, and subheadings for easy scanning.</a:t>
            </a:r>
          </a:p>
          <a:p>
            <a:pPr algn="l">
              <a:lnSpc>
                <a:spcPts val="2878"/>
              </a:lnSpc>
            </a:pPr>
            <a:endParaRPr lang="en-US" sz="1755" spc="78">
              <a:solidFill>
                <a:srgbClr val="FFFFFF"/>
              </a:solidFill>
              <a:latin typeface="DM Sans"/>
              <a:ea typeface="DM Sans"/>
              <a:cs typeface="DM Sans"/>
              <a:sym typeface="DM Sans"/>
            </a:endParaRPr>
          </a:p>
        </p:txBody>
      </p:sp>
      <p:sp>
        <p:nvSpPr>
          <p:cNvPr id="13" name="TextBox 13"/>
          <p:cNvSpPr txBox="1"/>
          <p:nvPr/>
        </p:nvSpPr>
        <p:spPr>
          <a:xfrm>
            <a:off x="9705450" y="3051851"/>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Search Functionality</a:t>
            </a:r>
          </a:p>
        </p:txBody>
      </p:sp>
      <p:sp>
        <p:nvSpPr>
          <p:cNvPr id="14" name="TextBox 14"/>
          <p:cNvSpPr txBox="1"/>
          <p:nvPr/>
        </p:nvSpPr>
        <p:spPr>
          <a:xfrm>
            <a:off x="9705450" y="3606943"/>
            <a:ext cx="7005366" cy="10544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Implement a search bar that provides relevant results.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Consider adding filters to refine search results.</a:t>
            </a:r>
          </a:p>
          <a:p>
            <a:pPr algn="l">
              <a:lnSpc>
                <a:spcPts val="2878"/>
              </a:lnSpc>
            </a:pPr>
            <a:endParaRPr lang="en-US" sz="1755" spc="78">
              <a:solidFill>
                <a:srgbClr val="FFFFFF"/>
              </a:solidFill>
              <a:latin typeface="DM Sans"/>
              <a:ea typeface="DM Sans"/>
              <a:cs typeface="DM Sans"/>
              <a:sym typeface="DM Sans"/>
            </a:endParaRPr>
          </a:p>
        </p:txBody>
      </p:sp>
      <p:sp>
        <p:nvSpPr>
          <p:cNvPr id="15" name="TextBox 15"/>
          <p:cNvSpPr txBox="1"/>
          <p:nvPr/>
        </p:nvSpPr>
        <p:spPr>
          <a:xfrm>
            <a:off x="9722150" y="4789754"/>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Visual Hierarchy</a:t>
            </a:r>
          </a:p>
        </p:txBody>
      </p:sp>
      <p:sp>
        <p:nvSpPr>
          <p:cNvPr id="16" name="TextBox 16"/>
          <p:cNvSpPr txBox="1"/>
          <p:nvPr/>
        </p:nvSpPr>
        <p:spPr>
          <a:xfrm>
            <a:off x="9605252" y="5409766"/>
            <a:ext cx="7105564" cy="141639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size, color, and spacing to guide users’ attention to key elements.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Prioritize important information to make it stand out.</a:t>
            </a:r>
          </a:p>
          <a:p>
            <a:pPr algn="l">
              <a:lnSpc>
                <a:spcPts val="2878"/>
              </a:lnSpc>
            </a:pPr>
            <a:endParaRPr lang="en-US" sz="1755" spc="78">
              <a:solidFill>
                <a:srgbClr val="FFFFFF"/>
              </a:solidFill>
              <a:latin typeface="DM Sans"/>
              <a:ea typeface="DM Sans"/>
              <a:cs typeface="DM Sans"/>
              <a:sym typeface="DM Sans"/>
            </a:endParaRPr>
          </a:p>
        </p:txBody>
      </p:sp>
      <p:sp>
        <p:nvSpPr>
          <p:cNvPr id="17" name="TextBox 17"/>
          <p:cNvSpPr txBox="1"/>
          <p:nvPr/>
        </p:nvSpPr>
        <p:spPr>
          <a:xfrm>
            <a:off x="1387129" y="7148395"/>
            <a:ext cx="6744931"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Accessibility</a:t>
            </a:r>
          </a:p>
        </p:txBody>
      </p:sp>
      <p:sp>
        <p:nvSpPr>
          <p:cNvPr id="18" name="TextBox 18"/>
          <p:cNvSpPr txBox="1"/>
          <p:nvPr/>
        </p:nvSpPr>
        <p:spPr>
          <a:xfrm>
            <a:off x="1322340" y="7746535"/>
            <a:ext cx="7447092" cy="2159957"/>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Ensure the website is accessible to users with disabilities (e.g., using alt text for images, ensuring keyboard navigability).</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Follow WCAG (Web Content Accessibility Guidelines) standards.</a:t>
            </a: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19" name="TextBox 19"/>
          <p:cNvSpPr txBox="1"/>
          <p:nvPr/>
        </p:nvSpPr>
        <p:spPr>
          <a:xfrm>
            <a:off x="9722150" y="7148395"/>
            <a:ext cx="5759649"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Minimal Pop-ups and Ads</a:t>
            </a:r>
          </a:p>
        </p:txBody>
      </p:sp>
      <p:sp>
        <p:nvSpPr>
          <p:cNvPr id="20" name="TextBox 20"/>
          <p:cNvSpPr txBox="1"/>
          <p:nvPr/>
        </p:nvSpPr>
        <p:spPr>
          <a:xfrm>
            <a:off x="9672051" y="7703933"/>
            <a:ext cx="7105564"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Avoid intrusive pop-ups and excessive ads that disrupt the user experience.</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If necessary, use them sparingly and ensure they are easy to close.</a:t>
            </a:r>
          </a:p>
          <a:p>
            <a:pPr algn="l">
              <a:lnSpc>
                <a:spcPts val="2878"/>
              </a:lnSpc>
            </a:pPr>
            <a:endParaRPr lang="en-US" sz="1755" spc="78">
              <a:solidFill>
                <a:srgbClr val="FFFFFF"/>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515681" y="360712"/>
            <a:ext cx="17256639" cy="9750860"/>
            <a:chOff x="0" y="0"/>
            <a:chExt cx="4544958" cy="2568128"/>
          </a:xfrm>
        </p:grpSpPr>
        <p:sp>
          <p:nvSpPr>
            <p:cNvPr id="3" name="Freeform 3"/>
            <p:cNvSpPr/>
            <p:nvPr/>
          </p:nvSpPr>
          <p:spPr>
            <a:xfrm>
              <a:off x="0" y="0"/>
              <a:ext cx="4544958" cy="2568128"/>
            </a:xfrm>
            <a:custGeom>
              <a:avLst/>
              <a:gdLst/>
              <a:ahLst/>
              <a:cxnLst/>
              <a:rect l="l" t="t" r="r" b="b"/>
              <a:pathLst>
                <a:path w="4544958" h="2568128">
                  <a:moveTo>
                    <a:pt x="39031" y="0"/>
                  </a:moveTo>
                  <a:lnTo>
                    <a:pt x="4505927" y="0"/>
                  </a:lnTo>
                  <a:cubicBezTo>
                    <a:pt x="4516279" y="0"/>
                    <a:pt x="4526207" y="4112"/>
                    <a:pt x="4533526" y="11432"/>
                  </a:cubicBezTo>
                  <a:cubicBezTo>
                    <a:pt x="4540846" y="18752"/>
                    <a:pt x="4544958" y="28679"/>
                    <a:pt x="4544958" y="39031"/>
                  </a:cubicBezTo>
                  <a:lnTo>
                    <a:pt x="4544958" y="2529097"/>
                  </a:lnTo>
                  <a:cubicBezTo>
                    <a:pt x="4544958" y="2550653"/>
                    <a:pt x="4527483" y="2568128"/>
                    <a:pt x="4505927" y="2568128"/>
                  </a:cubicBezTo>
                  <a:lnTo>
                    <a:pt x="39031" y="2568128"/>
                  </a:lnTo>
                  <a:cubicBezTo>
                    <a:pt x="28679" y="2568128"/>
                    <a:pt x="18752" y="2564016"/>
                    <a:pt x="11432" y="2556696"/>
                  </a:cubicBezTo>
                  <a:cubicBezTo>
                    <a:pt x="4112" y="2549376"/>
                    <a:pt x="0" y="2539448"/>
                    <a:pt x="0" y="2529097"/>
                  </a:cubicBezTo>
                  <a:lnTo>
                    <a:pt x="0" y="39031"/>
                  </a:lnTo>
                  <a:cubicBezTo>
                    <a:pt x="0" y="28679"/>
                    <a:pt x="4112" y="18752"/>
                    <a:pt x="11432" y="11432"/>
                  </a:cubicBezTo>
                  <a:cubicBezTo>
                    <a:pt x="18752" y="4112"/>
                    <a:pt x="28679" y="0"/>
                    <a:pt x="39031" y="0"/>
                  </a:cubicBezTo>
                  <a:close/>
                </a:path>
              </a:pathLst>
            </a:custGeom>
            <a:solidFill>
              <a:srgbClr val="0F4C75"/>
            </a:solidFill>
          </p:spPr>
        </p:sp>
        <p:sp>
          <p:nvSpPr>
            <p:cNvPr id="4" name="TextBox 4"/>
            <p:cNvSpPr txBox="1"/>
            <p:nvPr/>
          </p:nvSpPr>
          <p:spPr>
            <a:xfrm>
              <a:off x="0" y="-38100"/>
              <a:ext cx="4544958" cy="260622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22340" y="1856064"/>
            <a:ext cx="7673354" cy="1416395"/>
          </a:xfrm>
          <a:prstGeom prst="rect">
            <a:avLst/>
          </a:prstGeom>
        </p:spPr>
        <p:txBody>
          <a:bodyPr lIns="0" tIns="0" rIns="0" bIns="0" rtlCol="0" anchor="t">
            <a:spAutoFit/>
          </a:bodyPr>
          <a:lstStyle/>
          <a:p>
            <a:pPr marL="378945" lvl="1" indent="-189472" algn="l">
              <a:lnSpc>
                <a:spcPts val="2878"/>
              </a:lnSpc>
              <a:buFont typeface="Arial"/>
              <a:buChar char="•"/>
            </a:pPr>
            <a:r>
              <a:rPr lang="en-US" sz="1755" spc="221">
                <a:solidFill>
                  <a:srgbClr val="FFFFFF"/>
                </a:solidFill>
                <a:latin typeface="DM Sans"/>
                <a:ea typeface="DM Sans"/>
                <a:cs typeface="DM Sans"/>
                <a:sym typeface="DM Sans"/>
              </a:rPr>
              <a:t>Keep content, plugins, and security measures up to date.</a:t>
            </a:r>
          </a:p>
          <a:p>
            <a:pPr marL="378945" lvl="1" indent="-189472" algn="l">
              <a:lnSpc>
                <a:spcPts val="2878"/>
              </a:lnSpc>
              <a:buFont typeface="Arial"/>
              <a:buChar char="•"/>
            </a:pPr>
            <a:r>
              <a:rPr lang="en-US" sz="1755" spc="221">
                <a:solidFill>
                  <a:srgbClr val="FFFFFF"/>
                </a:solidFill>
                <a:latin typeface="DM Sans"/>
                <a:ea typeface="DM Sans"/>
                <a:cs typeface="DM Sans"/>
                <a:sym typeface="DM Sans"/>
              </a:rPr>
              <a:t>Regularly review and refresh the design to stay modern</a:t>
            </a:r>
          </a:p>
          <a:p>
            <a:pPr algn="l">
              <a:lnSpc>
                <a:spcPts val="2878"/>
              </a:lnSpc>
            </a:pPr>
            <a:endParaRPr lang="en-US" sz="1755" spc="221">
              <a:solidFill>
                <a:srgbClr val="FFFFFF"/>
              </a:solidFill>
              <a:latin typeface="DM Sans"/>
              <a:ea typeface="DM Sans"/>
              <a:cs typeface="DM Sans"/>
              <a:sym typeface="DM Sans"/>
            </a:endParaRPr>
          </a:p>
        </p:txBody>
      </p:sp>
      <p:sp>
        <p:nvSpPr>
          <p:cNvPr id="6" name="TextBox 6"/>
          <p:cNvSpPr txBox="1"/>
          <p:nvPr/>
        </p:nvSpPr>
        <p:spPr>
          <a:xfrm>
            <a:off x="1289946" y="895350"/>
            <a:ext cx="7179124"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Regular Updates</a:t>
            </a:r>
          </a:p>
        </p:txBody>
      </p:sp>
      <p:sp>
        <p:nvSpPr>
          <p:cNvPr id="7" name="TextBox 7"/>
          <p:cNvSpPr txBox="1"/>
          <p:nvPr/>
        </p:nvSpPr>
        <p:spPr>
          <a:xfrm>
            <a:off x="1322340" y="3472484"/>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Engaging Visual Content</a:t>
            </a:r>
          </a:p>
        </p:txBody>
      </p:sp>
      <p:sp>
        <p:nvSpPr>
          <p:cNvPr id="8" name="TextBox 8"/>
          <p:cNvSpPr txBox="1"/>
          <p:nvPr/>
        </p:nvSpPr>
        <p:spPr>
          <a:xfrm>
            <a:off x="1119161" y="4303801"/>
            <a:ext cx="7382303" cy="1788482"/>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Include multimedia elements like videos, infographics, and animations to engage users.</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Ensure they load quickly and are optimized for all devices.</a:t>
            </a: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9" name="TextBox 9"/>
          <p:cNvSpPr txBox="1"/>
          <p:nvPr/>
        </p:nvSpPr>
        <p:spPr>
          <a:xfrm>
            <a:off x="1322340" y="6287863"/>
            <a:ext cx="6744931"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Trust Signals</a:t>
            </a:r>
          </a:p>
        </p:txBody>
      </p:sp>
      <p:sp>
        <p:nvSpPr>
          <p:cNvPr id="10" name="TextBox 10"/>
          <p:cNvSpPr txBox="1"/>
          <p:nvPr/>
        </p:nvSpPr>
        <p:spPr>
          <a:xfrm>
            <a:off x="1155962" y="7284878"/>
            <a:ext cx="7447092" cy="1788482"/>
          </a:xfrm>
          <a:prstGeom prst="rect">
            <a:avLst/>
          </a:prstGeom>
        </p:spPr>
        <p:txBody>
          <a:bodyPr lIns="0" tIns="0" rIns="0" bIns="0" rtlCol="0" anchor="t">
            <a:spAutoFit/>
          </a:bodyPr>
          <a:lstStyle/>
          <a:p>
            <a:pPr marL="380890" lvl="1" indent="-190445" algn="l">
              <a:lnSpc>
                <a:spcPts val="2999"/>
              </a:lnSpc>
              <a:buFont typeface="Arial"/>
              <a:buChar char="•"/>
            </a:pPr>
            <a:r>
              <a:rPr lang="en-US" sz="1764" spc="202">
                <a:solidFill>
                  <a:srgbClr val="FFFFFF"/>
                </a:solidFill>
                <a:latin typeface="DM Sans"/>
                <a:ea typeface="DM Sans"/>
                <a:cs typeface="DM Sans"/>
                <a:sym typeface="DM Sans"/>
              </a:rPr>
              <a:t>Display customer testimonials, reviews, and trust badges.</a:t>
            </a:r>
          </a:p>
          <a:p>
            <a:pPr marL="380890" lvl="1" indent="-190445" algn="l">
              <a:lnSpc>
                <a:spcPts val="2999"/>
              </a:lnSpc>
              <a:buFont typeface="Arial"/>
              <a:buChar char="•"/>
            </a:pPr>
            <a:r>
              <a:rPr lang="en-US" sz="1764" spc="202">
                <a:solidFill>
                  <a:srgbClr val="FFFFFF"/>
                </a:solidFill>
                <a:latin typeface="DM Sans"/>
                <a:ea typeface="DM Sans"/>
                <a:cs typeface="DM Sans"/>
                <a:sym typeface="DM Sans"/>
              </a:rPr>
              <a:t>Include a clear privacy policy and contact information</a:t>
            </a:r>
          </a:p>
          <a:p>
            <a:pPr algn="l">
              <a:lnSpc>
                <a:spcPts val="2999"/>
              </a:lnSpc>
            </a:pPr>
            <a:endParaRPr lang="en-US" sz="1764" spc="202">
              <a:solidFill>
                <a:srgbClr val="FFFFFF"/>
              </a:solidFill>
              <a:latin typeface="DM Sans"/>
              <a:ea typeface="DM Sans"/>
              <a:cs typeface="DM Sans"/>
              <a:sym typeface="DM Sans"/>
            </a:endParaRPr>
          </a:p>
          <a:p>
            <a:pPr algn="l">
              <a:lnSpc>
                <a:spcPts val="2469"/>
              </a:lnSpc>
              <a:spcBef>
                <a:spcPct val="0"/>
              </a:spcBef>
            </a:pPr>
            <a:endParaRPr lang="en-US" sz="1764" spc="202">
              <a:solidFill>
                <a:srgbClr val="FFFFFF"/>
              </a:solidFill>
              <a:latin typeface="DM Sans"/>
              <a:ea typeface="DM Sans"/>
              <a:cs typeface="DM Sans"/>
              <a:sym typeface="DM Sans"/>
            </a:endParaRPr>
          </a:p>
        </p:txBody>
      </p:sp>
      <p:sp>
        <p:nvSpPr>
          <p:cNvPr id="11" name="TextBox 11"/>
          <p:cNvSpPr txBox="1"/>
          <p:nvPr/>
        </p:nvSpPr>
        <p:spPr>
          <a:xfrm>
            <a:off x="9883303" y="895350"/>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Analytics Integration</a:t>
            </a:r>
          </a:p>
        </p:txBody>
      </p:sp>
      <p:sp>
        <p:nvSpPr>
          <p:cNvPr id="12" name="TextBox 12"/>
          <p:cNvSpPr txBox="1"/>
          <p:nvPr/>
        </p:nvSpPr>
        <p:spPr>
          <a:xfrm>
            <a:off x="9772249" y="1717084"/>
            <a:ext cx="7105564" cy="141639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tools like Google Analytics to monitor user behavior and website performance.</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Regularly analyze data to make informed improvements.</a:t>
            </a:r>
          </a:p>
          <a:p>
            <a:pPr algn="l">
              <a:lnSpc>
                <a:spcPts val="2878"/>
              </a:lnSpc>
            </a:pPr>
            <a:endParaRPr lang="en-US" sz="1755" spc="78">
              <a:solidFill>
                <a:srgbClr val="FFFFFF"/>
              </a:solidFill>
              <a:latin typeface="DM Sans"/>
              <a:ea typeface="DM Sans"/>
              <a:cs typeface="DM Sans"/>
              <a:sym typeface="DM Sans"/>
            </a:endParaRPr>
          </a:p>
        </p:txBody>
      </p:sp>
      <p:sp>
        <p:nvSpPr>
          <p:cNvPr id="13" name="TextBox 13"/>
          <p:cNvSpPr txBox="1"/>
          <p:nvPr/>
        </p:nvSpPr>
        <p:spPr>
          <a:xfrm>
            <a:off x="9883303" y="3472484"/>
            <a:ext cx="4457072"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Security Features</a:t>
            </a:r>
          </a:p>
        </p:txBody>
      </p:sp>
      <p:sp>
        <p:nvSpPr>
          <p:cNvPr id="14" name="TextBox 14"/>
          <p:cNvSpPr txBox="1"/>
          <p:nvPr/>
        </p:nvSpPr>
        <p:spPr>
          <a:xfrm>
            <a:off x="9822348" y="4313326"/>
            <a:ext cx="7005366" cy="141639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HTTPS to secure the site.</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Implement security measures like CAPTCHA for forms to prevent spam.</a:t>
            </a:r>
          </a:p>
          <a:p>
            <a:pPr algn="l">
              <a:lnSpc>
                <a:spcPts val="2878"/>
              </a:lnSpc>
            </a:pPr>
            <a:endParaRPr lang="en-US" sz="1755" spc="78">
              <a:solidFill>
                <a:srgbClr val="FFFFFF"/>
              </a:solidFill>
              <a:latin typeface="DM Sans"/>
              <a:ea typeface="DM Sans"/>
              <a:cs typeface="DM Sans"/>
              <a:sym typeface="DM Sans"/>
            </a:endParaRPr>
          </a:p>
        </p:txBody>
      </p:sp>
      <p:sp>
        <p:nvSpPr>
          <p:cNvPr id="15" name="TextBox 15"/>
          <p:cNvSpPr txBox="1"/>
          <p:nvPr/>
        </p:nvSpPr>
        <p:spPr>
          <a:xfrm>
            <a:off x="9822348" y="7294403"/>
            <a:ext cx="7105564" cy="1778345"/>
          </a:xfrm>
          <a:prstGeom prst="rect">
            <a:avLst/>
          </a:prstGeom>
        </p:spPr>
        <p:txBody>
          <a:bodyPr lIns="0" tIns="0" rIns="0" bIns="0" rtlCol="0" anchor="t">
            <a:spAutoFit/>
          </a:bodyPr>
          <a:lstStyle/>
          <a:p>
            <a:pPr marL="378945" lvl="1" indent="-189472" algn="l">
              <a:lnSpc>
                <a:spcPts val="2878"/>
              </a:lnSpc>
              <a:buFont typeface="Arial"/>
              <a:buChar char="•"/>
            </a:pPr>
            <a:r>
              <a:rPr lang="en-US" sz="1755" spc="78">
                <a:solidFill>
                  <a:srgbClr val="FFFFFF"/>
                </a:solidFill>
                <a:latin typeface="DM Sans"/>
                <a:ea typeface="DM Sans"/>
                <a:cs typeface="DM Sans"/>
                <a:sym typeface="DM Sans"/>
              </a:rPr>
              <a:t>Optimize on-page elements (meta tags, alt text, headers) for search engines.</a:t>
            </a:r>
          </a:p>
          <a:p>
            <a:pPr marL="378945" lvl="1" indent="-189472" algn="l">
              <a:lnSpc>
                <a:spcPts val="2878"/>
              </a:lnSpc>
              <a:buFont typeface="Arial"/>
              <a:buChar char="•"/>
            </a:pPr>
            <a:r>
              <a:rPr lang="en-US" sz="1755" spc="78">
                <a:solidFill>
                  <a:srgbClr val="FFFFFF"/>
                </a:solidFill>
                <a:latin typeface="DM Sans"/>
                <a:ea typeface="DM Sans"/>
                <a:cs typeface="DM Sans"/>
                <a:sym typeface="DM Sans"/>
              </a:rPr>
              <a:t>Use descriptive URLs and ensure the site structure is crawlable.</a:t>
            </a:r>
          </a:p>
          <a:p>
            <a:pPr algn="l">
              <a:lnSpc>
                <a:spcPts val="2878"/>
              </a:lnSpc>
            </a:pPr>
            <a:endParaRPr lang="en-US" sz="1755" spc="78">
              <a:solidFill>
                <a:srgbClr val="FFFFFF"/>
              </a:solidFill>
              <a:latin typeface="DM Sans"/>
              <a:ea typeface="DM Sans"/>
              <a:cs typeface="DM Sans"/>
              <a:sym typeface="DM Sans"/>
            </a:endParaRPr>
          </a:p>
        </p:txBody>
      </p:sp>
      <p:sp>
        <p:nvSpPr>
          <p:cNvPr id="16" name="TextBox 16"/>
          <p:cNvSpPr txBox="1"/>
          <p:nvPr/>
        </p:nvSpPr>
        <p:spPr>
          <a:xfrm>
            <a:off x="10000201" y="6235973"/>
            <a:ext cx="5759649" cy="574142"/>
          </a:xfrm>
          <a:prstGeom prst="rect">
            <a:avLst/>
          </a:prstGeom>
        </p:spPr>
        <p:txBody>
          <a:bodyPr lIns="0" tIns="0" rIns="0" bIns="0" rtlCol="0" anchor="t">
            <a:spAutoFit/>
          </a:bodyPr>
          <a:lstStyle/>
          <a:p>
            <a:pPr algn="l">
              <a:lnSpc>
                <a:spcPts val="4054"/>
              </a:lnSpc>
            </a:pPr>
            <a:r>
              <a:rPr lang="en-US" sz="2895" b="1">
                <a:solidFill>
                  <a:srgbClr val="FFFFFF"/>
                </a:solidFill>
                <a:latin typeface="Cooper Hewitt Bold"/>
                <a:ea typeface="Cooper Hewitt Bold"/>
                <a:cs typeface="Cooper Hewitt Bold"/>
                <a:sym typeface="Cooper Hewitt Bold"/>
              </a:rPr>
              <a:t>SEO Optimization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46165" y="235500"/>
            <a:ext cx="9697030" cy="9815999"/>
            <a:chOff x="0" y="0"/>
            <a:chExt cx="6273038" cy="6350000"/>
          </a:xfrm>
        </p:grpSpPr>
        <p:sp>
          <p:nvSpPr>
            <p:cNvPr id="3" name="Freeform 3"/>
            <p:cNvSpPr/>
            <p:nvPr/>
          </p:nvSpPr>
          <p:spPr>
            <a:xfrm>
              <a:off x="0" y="0"/>
              <a:ext cx="6273038" cy="6350000"/>
            </a:xfrm>
            <a:custGeom>
              <a:avLst/>
              <a:gdLst/>
              <a:ahLst/>
              <a:cxnLst/>
              <a:rect l="l" t="t" r="r" b="b"/>
              <a:pathLst>
                <a:path w="6273038" h="6350000">
                  <a:moveTo>
                    <a:pt x="0" y="307848"/>
                  </a:moveTo>
                  <a:cubicBezTo>
                    <a:pt x="0" y="137795"/>
                    <a:pt x="137795" y="0"/>
                    <a:pt x="307848" y="0"/>
                  </a:cubicBezTo>
                  <a:lnTo>
                    <a:pt x="5965190" y="0"/>
                  </a:lnTo>
                  <a:cubicBezTo>
                    <a:pt x="6135243" y="0"/>
                    <a:pt x="6273038" y="137795"/>
                    <a:pt x="6273038" y="307848"/>
                  </a:cubicBezTo>
                  <a:lnTo>
                    <a:pt x="6273038" y="6042152"/>
                  </a:lnTo>
                  <a:cubicBezTo>
                    <a:pt x="6273038" y="6212205"/>
                    <a:pt x="6135243" y="6350000"/>
                    <a:pt x="5965190" y="6350000"/>
                  </a:cubicBezTo>
                  <a:lnTo>
                    <a:pt x="307848" y="6350000"/>
                  </a:lnTo>
                  <a:cubicBezTo>
                    <a:pt x="137795" y="6350000"/>
                    <a:pt x="0" y="6212205"/>
                    <a:pt x="0" y="6042152"/>
                  </a:cubicBezTo>
                  <a:lnTo>
                    <a:pt x="0" y="307848"/>
                  </a:lnTo>
                  <a:close/>
                </a:path>
              </a:pathLst>
            </a:custGeom>
            <a:blipFill>
              <a:blip r:embed="rId2"/>
              <a:stretch>
                <a:fillRect t="-444" b="-444"/>
              </a:stretch>
            </a:blipFill>
          </p:spPr>
        </p:sp>
        <p:sp>
          <p:nvSpPr>
            <p:cNvPr id="4" name="Freeform 4"/>
            <p:cNvSpPr/>
            <p:nvPr/>
          </p:nvSpPr>
          <p:spPr>
            <a:xfrm>
              <a:off x="0" y="0"/>
              <a:ext cx="6273038" cy="6350000"/>
            </a:xfrm>
            <a:custGeom>
              <a:avLst/>
              <a:gdLst/>
              <a:ahLst/>
              <a:cxnLst/>
              <a:rect l="l" t="t" r="r" b="b"/>
              <a:pathLst>
                <a:path w="6273038" h="6350000">
                  <a:moveTo>
                    <a:pt x="6273038" y="307848"/>
                  </a:moveTo>
                  <a:lnTo>
                    <a:pt x="6273038" y="6042152"/>
                  </a:lnTo>
                  <a:cubicBezTo>
                    <a:pt x="6273038" y="6211824"/>
                    <a:pt x="6134989" y="6350000"/>
                    <a:pt x="5965190" y="6350000"/>
                  </a:cubicBezTo>
                  <a:lnTo>
                    <a:pt x="307975" y="6350000"/>
                  </a:lnTo>
                  <a:cubicBezTo>
                    <a:pt x="138176" y="6350000"/>
                    <a:pt x="0" y="6211824"/>
                    <a:pt x="0" y="6042152"/>
                  </a:cubicBezTo>
                  <a:lnTo>
                    <a:pt x="0" y="307848"/>
                  </a:lnTo>
                  <a:cubicBezTo>
                    <a:pt x="0" y="138176"/>
                    <a:pt x="138176" y="0"/>
                    <a:pt x="307975" y="0"/>
                  </a:cubicBezTo>
                  <a:lnTo>
                    <a:pt x="5965190" y="0"/>
                  </a:lnTo>
                  <a:cubicBezTo>
                    <a:pt x="6134989" y="0"/>
                    <a:pt x="6273038" y="138176"/>
                    <a:pt x="6273038" y="307848"/>
                  </a:cubicBezTo>
                  <a:close/>
                </a:path>
              </a:pathLst>
            </a:custGeom>
            <a:blipFill>
              <a:blip r:embed="rId3"/>
              <a:stretch>
                <a:fillRect l="-44" r="-44"/>
              </a:stretch>
            </a:blipFill>
          </p:spPr>
        </p:sp>
      </p:grpSp>
      <p:sp>
        <p:nvSpPr>
          <p:cNvPr id="5" name="Freeform 5"/>
          <p:cNvSpPr/>
          <p:nvPr/>
        </p:nvSpPr>
        <p:spPr>
          <a:xfrm>
            <a:off x="-318263" y="6993830"/>
            <a:ext cx="4562782" cy="4114800"/>
          </a:xfrm>
          <a:custGeom>
            <a:avLst/>
            <a:gdLst/>
            <a:ahLst/>
            <a:cxnLst/>
            <a:rect l="l" t="t" r="r" b="b"/>
            <a:pathLst>
              <a:path w="4562782" h="4114800">
                <a:moveTo>
                  <a:pt x="0" y="0"/>
                </a:moveTo>
                <a:lnTo>
                  <a:pt x="4562782" y="0"/>
                </a:lnTo>
                <a:lnTo>
                  <a:pt x="4562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7708573" cy="10686161"/>
          </a:xfrm>
          <a:custGeom>
            <a:avLst/>
            <a:gdLst/>
            <a:ahLst/>
            <a:cxnLst/>
            <a:rect l="l" t="t" r="r" b="b"/>
            <a:pathLst>
              <a:path w="7708573" h="10686161">
                <a:moveTo>
                  <a:pt x="0" y="0"/>
                </a:moveTo>
                <a:lnTo>
                  <a:pt x="7708573" y="0"/>
                </a:lnTo>
                <a:lnTo>
                  <a:pt x="7708573" y="10686161"/>
                </a:lnTo>
                <a:lnTo>
                  <a:pt x="0" y="10686161"/>
                </a:lnTo>
                <a:lnTo>
                  <a:pt x="0" y="0"/>
                </a:lnTo>
                <a:close/>
              </a:path>
            </a:pathLst>
          </a:custGeom>
          <a:blipFill>
            <a:blip r:embed="rId6">
              <a:alphaModFix amt="48000"/>
            </a:blip>
            <a:stretch>
              <a:fillRect l="-11889" t="-2662" b="-4955"/>
            </a:stretch>
          </a:blipFill>
        </p:spPr>
      </p:sp>
      <p:sp>
        <p:nvSpPr>
          <p:cNvPr id="7" name="TextBox 7"/>
          <p:cNvSpPr txBox="1"/>
          <p:nvPr/>
        </p:nvSpPr>
        <p:spPr>
          <a:xfrm>
            <a:off x="437198" y="283125"/>
            <a:ext cx="6533582" cy="1787514"/>
          </a:xfrm>
          <a:prstGeom prst="rect">
            <a:avLst/>
          </a:prstGeom>
        </p:spPr>
        <p:txBody>
          <a:bodyPr lIns="0" tIns="0" rIns="0" bIns="0" rtlCol="0" anchor="t">
            <a:spAutoFit/>
          </a:bodyPr>
          <a:lstStyle/>
          <a:p>
            <a:pPr algn="ctr">
              <a:lnSpc>
                <a:spcPts val="6998"/>
              </a:lnSpc>
              <a:spcBef>
                <a:spcPct val="0"/>
              </a:spcBef>
            </a:pPr>
            <a:r>
              <a:rPr lang="en-US" sz="6248" b="1">
                <a:solidFill>
                  <a:srgbClr val="262262"/>
                </a:solidFill>
                <a:latin typeface="Cinzel Decorative Bold"/>
                <a:ea typeface="Cinzel Decorative Bold"/>
                <a:cs typeface="Cinzel Decorative Bold"/>
                <a:sym typeface="Cinzel Decorative Bold"/>
              </a:rPr>
              <a:t>Landing Page Design</a:t>
            </a:r>
          </a:p>
        </p:txBody>
      </p:sp>
      <p:sp>
        <p:nvSpPr>
          <p:cNvPr id="8" name="TextBox 8"/>
          <p:cNvSpPr txBox="1"/>
          <p:nvPr/>
        </p:nvSpPr>
        <p:spPr>
          <a:xfrm>
            <a:off x="723833" y="2352469"/>
            <a:ext cx="6260906" cy="464389"/>
          </a:xfrm>
          <a:prstGeom prst="rect">
            <a:avLst/>
          </a:prstGeom>
        </p:spPr>
        <p:txBody>
          <a:bodyPr lIns="0" tIns="0" rIns="0" bIns="0" rtlCol="0" anchor="t">
            <a:spAutoFit/>
          </a:bodyPr>
          <a:lstStyle/>
          <a:p>
            <a:pPr algn="ctr">
              <a:lnSpc>
                <a:spcPts val="3803"/>
              </a:lnSpc>
            </a:pPr>
            <a:r>
              <a:rPr lang="en-US" sz="2716" b="1">
                <a:solidFill>
                  <a:srgbClr val="262262"/>
                </a:solidFill>
                <a:latin typeface="Canva Sans Bold"/>
                <a:ea typeface="Canva Sans Bold"/>
                <a:cs typeface="Canva Sans Bold"/>
                <a:sym typeface="Canva Sans Bold"/>
              </a:rPr>
              <a:t>Website :https://www.tcs.com/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Freeform 2"/>
          <p:cNvSpPr/>
          <p:nvPr/>
        </p:nvSpPr>
        <p:spPr>
          <a:xfrm>
            <a:off x="-268164" y="6278719"/>
            <a:ext cx="4562782" cy="4114800"/>
          </a:xfrm>
          <a:custGeom>
            <a:avLst/>
            <a:gdLst/>
            <a:ahLst/>
            <a:cxnLst/>
            <a:rect l="l" t="t" r="r" b="b"/>
            <a:pathLst>
              <a:path w="4562782" h="4114800">
                <a:moveTo>
                  <a:pt x="0" y="0"/>
                </a:moveTo>
                <a:lnTo>
                  <a:pt x="4562782" y="0"/>
                </a:lnTo>
                <a:lnTo>
                  <a:pt x="456278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356514"/>
            <a:ext cx="16618937" cy="4583812"/>
          </a:xfrm>
          <a:custGeom>
            <a:avLst/>
            <a:gdLst/>
            <a:ahLst/>
            <a:cxnLst/>
            <a:rect l="l" t="t" r="r" b="b"/>
            <a:pathLst>
              <a:path w="16618937" h="4583812">
                <a:moveTo>
                  <a:pt x="0" y="0"/>
                </a:moveTo>
                <a:lnTo>
                  <a:pt x="16618937" y="0"/>
                </a:lnTo>
                <a:lnTo>
                  <a:pt x="16618937" y="4583813"/>
                </a:lnTo>
                <a:lnTo>
                  <a:pt x="0" y="4583813"/>
                </a:lnTo>
                <a:lnTo>
                  <a:pt x="0" y="0"/>
                </a:lnTo>
                <a:close/>
              </a:path>
            </a:pathLst>
          </a:custGeom>
          <a:blipFill>
            <a:blip r:embed="rId4"/>
            <a:stretch>
              <a:fillRect l="-189" r="-189" b="-378"/>
            </a:stretch>
          </a:blipFill>
        </p:spPr>
      </p:sp>
      <p:sp>
        <p:nvSpPr>
          <p:cNvPr id="4" name="TextBox 4"/>
          <p:cNvSpPr txBox="1"/>
          <p:nvPr/>
        </p:nvSpPr>
        <p:spPr>
          <a:xfrm>
            <a:off x="116167" y="842777"/>
            <a:ext cx="10560911" cy="865891"/>
          </a:xfrm>
          <a:prstGeom prst="rect">
            <a:avLst/>
          </a:prstGeom>
        </p:spPr>
        <p:txBody>
          <a:bodyPr lIns="0" tIns="0" rIns="0" bIns="0" rtlCol="0" anchor="t">
            <a:spAutoFit/>
          </a:bodyPr>
          <a:lstStyle/>
          <a:p>
            <a:pPr algn="ctr">
              <a:lnSpc>
                <a:spcPts val="7186"/>
              </a:lnSpc>
              <a:spcBef>
                <a:spcPct val="0"/>
              </a:spcBef>
            </a:pPr>
            <a:r>
              <a:rPr lang="en-US" sz="5133" b="1" spc="590">
                <a:solidFill>
                  <a:srgbClr val="000000"/>
                </a:solidFill>
                <a:latin typeface="Cinzel Decorative Bold"/>
                <a:ea typeface="Cinzel Decorative Bold"/>
                <a:cs typeface="Cinzel Decorative Bold"/>
                <a:sym typeface="Cinzel Decorative Bold"/>
              </a:rPr>
              <a:t>RECOMMENDATIONS: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extBox 2"/>
          <p:cNvSpPr txBox="1"/>
          <p:nvPr/>
        </p:nvSpPr>
        <p:spPr>
          <a:xfrm>
            <a:off x="1613190" y="1825253"/>
            <a:ext cx="14006236" cy="5699050"/>
          </a:xfrm>
          <a:prstGeom prst="rect">
            <a:avLst/>
          </a:prstGeom>
        </p:spPr>
        <p:txBody>
          <a:bodyPr lIns="0" tIns="0" rIns="0" bIns="0" rtlCol="0" anchor="t">
            <a:spAutoFit/>
          </a:bodyPr>
          <a:lstStyle/>
          <a:p>
            <a:pPr marL="702312" lvl="1" indent="-351156" algn="l">
              <a:lnSpc>
                <a:spcPts val="4554"/>
              </a:lnSpc>
              <a:buFont typeface="Arial"/>
              <a:buChar char="•"/>
            </a:pPr>
            <a:r>
              <a:rPr lang="en-US" sz="3252">
                <a:solidFill>
                  <a:srgbClr val="262262"/>
                </a:solidFill>
                <a:latin typeface="Canva Sans"/>
                <a:ea typeface="Canva Sans"/>
                <a:cs typeface="Canva Sans"/>
                <a:sym typeface="Canva Sans"/>
              </a:rPr>
              <a:t>We have analyzed tcs.com website and identified the technology stack used to build the website.</a:t>
            </a:r>
          </a:p>
          <a:p>
            <a:pPr algn="l">
              <a:lnSpc>
                <a:spcPts val="4554"/>
              </a:lnSpc>
            </a:pPr>
            <a:endParaRPr lang="en-US" sz="3252">
              <a:solidFill>
                <a:srgbClr val="262262"/>
              </a:solidFill>
              <a:latin typeface="Canva Sans"/>
              <a:ea typeface="Canva Sans"/>
              <a:cs typeface="Canva Sans"/>
              <a:sym typeface="Canva Sans"/>
            </a:endParaRPr>
          </a:p>
          <a:p>
            <a:pPr marL="702312" lvl="1" indent="-351156" algn="l">
              <a:lnSpc>
                <a:spcPts val="4554"/>
              </a:lnSpc>
              <a:buFont typeface="Arial"/>
              <a:buChar char="•"/>
            </a:pPr>
            <a:r>
              <a:rPr lang="en-US" sz="3252">
                <a:solidFill>
                  <a:srgbClr val="262262"/>
                </a:solidFill>
                <a:latin typeface="Canva Sans"/>
                <a:ea typeface="Canva Sans"/>
                <a:cs typeface="Canva Sans"/>
                <a:sym typeface="Canva Sans"/>
              </a:rPr>
              <a:t>We have also tested the website responsiveness for five service pages and established the performance metrics.</a:t>
            </a:r>
          </a:p>
          <a:p>
            <a:pPr algn="l">
              <a:lnSpc>
                <a:spcPts val="4554"/>
              </a:lnSpc>
            </a:pPr>
            <a:endParaRPr lang="en-US" sz="3252">
              <a:solidFill>
                <a:srgbClr val="262262"/>
              </a:solidFill>
              <a:latin typeface="Canva Sans"/>
              <a:ea typeface="Canva Sans"/>
              <a:cs typeface="Canva Sans"/>
              <a:sym typeface="Canva Sans"/>
            </a:endParaRPr>
          </a:p>
          <a:p>
            <a:pPr marL="702312" lvl="1" indent="-351156" algn="l">
              <a:lnSpc>
                <a:spcPts val="4554"/>
              </a:lnSpc>
              <a:buFont typeface="Arial"/>
              <a:buChar char="•"/>
            </a:pPr>
            <a:r>
              <a:rPr lang="en-US" sz="3252">
                <a:solidFill>
                  <a:srgbClr val="262262"/>
                </a:solidFill>
                <a:latin typeface="Canva Sans"/>
                <a:ea typeface="Canva Sans"/>
                <a:cs typeface="Canva Sans"/>
                <a:sym typeface="Canva Sans"/>
              </a:rPr>
              <a:t>Design mistakes for the same has been identified.</a:t>
            </a:r>
          </a:p>
          <a:p>
            <a:pPr algn="l">
              <a:lnSpc>
                <a:spcPts val="4554"/>
              </a:lnSpc>
            </a:pPr>
            <a:endParaRPr lang="en-US" sz="3252">
              <a:solidFill>
                <a:srgbClr val="262262"/>
              </a:solidFill>
              <a:latin typeface="Canva Sans"/>
              <a:ea typeface="Canva Sans"/>
              <a:cs typeface="Canva Sans"/>
              <a:sym typeface="Canva Sans"/>
            </a:endParaRPr>
          </a:p>
          <a:p>
            <a:pPr marL="702312" lvl="1" indent="-351156" algn="l">
              <a:lnSpc>
                <a:spcPts val="4554"/>
              </a:lnSpc>
              <a:buFont typeface="Arial"/>
              <a:buChar char="•"/>
            </a:pPr>
            <a:r>
              <a:rPr lang="en-US" sz="3252">
                <a:solidFill>
                  <a:srgbClr val="262262"/>
                </a:solidFill>
                <a:latin typeface="Canva Sans"/>
                <a:ea typeface="Canva Sans"/>
                <a:cs typeface="Canva Sans"/>
                <a:sym typeface="Canva Sans"/>
              </a:rPr>
              <a:t>Also, we have designed a landing page for the TCS.com site.</a:t>
            </a:r>
          </a:p>
          <a:p>
            <a:pPr algn="l">
              <a:lnSpc>
                <a:spcPts val="4554"/>
              </a:lnSpc>
            </a:pPr>
            <a:endParaRPr lang="en-US" sz="3252">
              <a:solidFill>
                <a:srgbClr val="262262"/>
              </a:solidFill>
              <a:latin typeface="Canva Sans"/>
              <a:ea typeface="Canva Sans"/>
              <a:cs typeface="Canva Sans"/>
              <a:sym typeface="Canva Sans"/>
            </a:endParaRPr>
          </a:p>
        </p:txBody>
      </p:sp>
      <p:sp>
        <p:nvSpPr>
          <p:cNvPr id="3" name="Freeform 3"/>
          <p:cNvSpPr/>
          <p:nvPr/>
        </p:nvSpPr>
        <p:spPr>
          <a:xfrm>
            <a:off x="-268164" y="6278719"/>
            <a:ext cx="4562782" cy="4114800"/>
          </a:xfrm>
          <a:custGeom>
            <a:avLst/>
            <a:gdLst/>
            <a:ahLst/>
            <a:cxnLst/>
            <a:rect l="l" t="t" r="r" b="b"/>
            <a:pathLst>
              <a:path w="4562782" h="4114800">
                <a:moveTo>
                  <a:pt x="0" y="0"/>
                </a:moveTo>
                <a:lnTo>
                  <a:pt x="4562782" y="0"/>
                </a:lnTo>
                <a:lnTo>
                  <a:pt x="456278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00855" y="354541"/>
            <a:ext cx="6584110" cy="921056"/>
          </a:xfrm>
          <a:prstGeom prst="rect">
            <a:avLst/>
          </a:prstGeom>
        </p:spPr>
        <p:txBody>
          <a:bodyPr lIns="0" tIns="0" rIns="0" bIns="0" rtlCol="0" anchor="t">
            <a:spAutoFit/>
          </a:bodyPr>
          <a:lstStyle/>
          <a:p>
            <a:pPr algn="ctr">
              <a:lnSpc>
                <a:spcPts val="7508"/>
              </a:lnSpc>
              <a:spcBef>
                <a:spcPct val="0"/>
              </a:spcBef>
            </a:pPr>
            <a:r>
              <a:rPr lang="en-US" sz="5362" b="1">
                <a:solidFill>
                  <a:srgbClr val="000000"/>
                </a:solidFill>
                <a:latin typeface="Cinzel Decorative Bold"/>
                <a:ea typeface="Cinzel Decorative Bold"/>
                <a:cs typeface="Cinzel Decorative Bold"/>
                <a:sym typeface="Cinzel Decorative Bold"/>
              </a:rPr>
              <a:t>CONCLUSION: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470697"/>
          </a:xfrm>
          <a:custGeom>
            <a:avLst/>
            <a:gdLst/>
            <a:ahLst/>
            <a:cxnLst/>
            <a:rect l="l" t="t" r="r" b="b"/>
            <a:pathLst>
              <a:path w="18288000" h="10470697">
                <a:moveTo>
                  <a:pt x="0" y="0"/>
                </a:moveTo>
                <a:lnTo>
                  <a:pt x="18288000" y="0"/>
                </a:lnTo>
                <a:lnTo>
                  <a:pt x="18288000" y="10470697"/>
                </a:lnTo>
                <a:lnTo>
                  <a:pt x="0" y="10470697"/>
                </a:lnTo>
                <a:lnTo>
                  <a:pt x="0" y="0"/>
                </a:lnTo>
                <a:close/>
              </a:path>
            </a:pathLst>
          </a:custGeom>
          <a:blipFill>
            <a:blip r:embed="rId2">
              <a:alphaModFix amt="41000"/>
            </a:blip>
            <a:stretch>
              <a:fillRect t="-12907" b="-12410"/>
            </a:stretch>
          </a:blipFill>
        </p:spPr>
      </p:sp>
      <p:sp>
        <p:nvSpPr>
          <p:cNvPr id="3" name="TextBox 3"/>
          <p:cNvSpPr txBox="1"/>
          <p:nvPr/>
        </p:nvSpPr>
        <p:spPr>
          <a:xfrm>
            <a:off x="4322617" y="2190195"/>
            <a:ext cx="10248031" cy="1547996"/>
          </a:xfrm>
          <a:prstGeom prst="rect">
            <a:avLst/>
          </a:prstGeom>
        </p:spPr>
        <p:txBody>
          <a:bodyPr lIns="0" tIns="0" rIns="0" bIns="0" rtlCol="0" anchor="t">
            <a:spAutoFit/>
          </a:bodyPr>
          <a:lstStyle/>
          <a:p>
            <a:pPr algn="just">
              <a:lnSpc>
                <a:spcPts val="12095"/>
              </a:lnSpc>
              <a:spcBef>
                <a:spcPct val="0"/>
              </a:spcBef>
            </a:pPr>
            <a:r>
              <a:rPr lang="en-US" sz="10799">
                <a:solidFill>
                  <a:srgbClr val="000000"/>
                </a:solidFill>
                <a:latin typeface="Cinzel Decorative"/>
                <a:ea typeface="Cinzel Decorative"/>
                <a:cs typeface="Cinzel Decorative"/>
                <a:sym typeface="Cinzel Decorativ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46815" y="1028700"/>
            <a:ext cx="8051644" cy="12077466"/>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59" r="-62359"/>
              </a:stretch>
            </a:blipFill>
          </p:spPr>
        </p:sp>
      </p:grpSp>
      <p:sp>
        <p:nvSpPr>
          <p:cNvPr id="4" name="TextBox 4"/>
          <p:cNvSpPr txBox="1"/>
          <p:nvPr/>
        </p:nvSpPr>
        <p:spPr>
          <a:xfrm>
            <a:off x="8236920" y="1399080"/>
            <a:ext cx="7926044" cy="770763"/>
          </a:xfrm>
          <a:prstGeom prst="rect">
            <a:avLst/>
          </a:prstGeom>
        </p:spPr>
        <p:txBody>
          <a:bodyPr lIns="0" tIns="0" rIns="0" bIns="0" rtlCol="0" anchor="t">
            <a:spAutoFit/>
          </a:bodyPr>
          <a:lstStyle/>
          <a:p>
            <a:pPr algn="l">
              <a:lnSpc>
                <a:spcPts val="5870"/>
              </a:lnSpc>
            </a:pPr>
            <a:r>
              <a:rPr lang="en-US" sz="5699" b="1">
                <a:solidFill>
                  <a:srgbClr val="0F4C75"/>
                </a:solidFill>
                <a:latin typeface="Cinzel Decorative Bold"/>
                <a:ea typeface="Cinzel Decorative Bold"/>
                <a:cs typeface="Cinzel Decorative Bold"/>
                <a:sym typeface="Cinzel Decorative Bold"/>
              </a:rPr>
              <a:t>About Company</a:t>
            </a:r>
          </a:p>
        </p:txBody>
      </p:sp>
      <p:sp>
        <p:nvSpPr>
          <p:cNvPr id="5" name="TextBox 5"/>
          <p:cNvSpPr txBox="1"/>
          <p:nvPr/>
        </p:nvSpPr>
        <p:spPr>
          <a:xfrm>
            <a:off x="8236920" y="2546726"/>
            <a:ext cx="9022380" cy="5814490"/>
          </a:xfrm>
          <a:prstGeom prst="rect">
            <a:avLst/>
          </a:prstGeom>
        </p:spPr>
        <p:txBody>
          <a:bodyPr lIns="0" tIns="0" rIns="0" bIns="0" rtlCol="0" anchor="t">
            <a:spAutoFit/>
          </a:bodyPr>
          <a:lstStyle/>
          <a:p>
            <a:pPr algn="just">
              <a:lnSpc>
                <a:spcPts val="3537"/>
              </a:lnSpc>
              <a:spcBef>
                <a:spcPct val="0"/>
              </a:spcBef>
            </a:pPr>
            <a:r>
              <a:rPr lang="en-US" sz="2526">
                <a:solidFill>
                  <a:srgbClr val="000000"/>
                </a:solidFill>
                <a:latin typeface="DM Sans"/>
                <a:ea typeface="DM Sans"/>
                <a:cs typeface="DM Sans"/>
                <a:sym typeface="DM Sans"/>
              </a:rPr>
              <a:t>Tata Consultancy Services (TCS) is a global leader in IT services, consulting, and business solutions. With a presence in over 50 countries, TCS provides a wide range of services, including software development, digital transformation, cloud computing, and AI-driven solutions. The company partners with businesses across various industries to drive innovation, enhance operational efficiency, and deliver exceptional customer experiences. TCS is known for its strong commitment to sustainability, corporate social responsibility, and its investment in cutting-edge technologies. By leveraging its global delivery network and deep domain expertise, TCS helps clients navigate complex challenges and achieve their business objectives.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4308556" y="250254"/>
            <a:ext cx="13317021" cy="9378334"/>
            <a:chOff x="0" y="0"/>
            <a:chExt cx="3507364" cy="2470014"/>
          </a:xfrm>
        </p:grpSpPr>
        <p:sp>
          <p:nvSpPr>
            <p:cNvPr id="3" name="Freeform 3"/>
            <p:cNvSpPr/>
            <p:nvPr/>
          </p:nvSpPr>
          <p:spPr>
            <a:xfrm>
              <a:off x="0" y="0"/>
              <a:ext cx="3507363" cy="2470014"/>
            </a:xfrm>
            <a:custGeom>
              <a:avLst/>
              <a:gdLst/>
              <a:ahLst/>
              <a:cxnLst/>
              <a:rect l="l" t="t" r="r" b="b"/>
              <a:pathLst>
                <a:path w="3507363" h="2470014">
                  <a:moveTo>
                    <a:pt x="58136" y="0"/>
                  </a:moveTo>
                  <a:lnTo>
                    <a:pt x="3449228" y="0"/>
                  </a:lnTo>
                  <a:cubicBezTo>
                    <a:pt x="3481335" y="0"/>
                    <a:pt x="3507363" y="26028"/>
                    <a:pt x="3507363" y="58136"/>
                  </a:cubicBezTo>
                  <a:lnTo>
                    <a:pt x="3507363" y="2411878"/>
                  </a:lnTo>
                  <a:cubicBezTo>
                    <a:pt x="3507363" y="2443986"/>
                    <a:pt x="3481335" y="2470014"/>
                    <a:pt x="3449228" y="2470014"/>
                  </a:cubicBezTo>
                  <a:lnTo>
                    <a:pt x="58136" y="2470014"/>
                  </a:lnTo>
                  <a:cubicBezTo>
                    <a:pt x="42717" y="2470014"/>
                    <a:pt x="27930" y="2463889"/>
                    <a:pt x="17028" y="2452986"/>
                  </a:cubicBezTo>
                  <a:cubicBezTo>
                    <a:pt x="6125" y="2442084"/>
                    <a:pt x="0" y="2427297"/>
                    <a:pt x="0" y="2411878"/>
                  </a:cubicBezTo>
                  <a:lnTo>
                    <a:pt x="0" y="58136"/>
                  </a:lnTo>
                  <a:cubicBezTo>
                    <a:pt x="0" y="26028"/>
                    <a:pt x="26028" y="0"/>
                    <a:pt x="58136" y="0"/>
                  </a:cubicBezTo>
                  <a:close/>
                </a:path>
              </a:pathLst>
            </a:custGeom>
            <a:solidFill>
              <a:srgbClr val="0F4C75"/>
            </a:solidFill>
          </p:spPr>
        </p:sp>
        <p:sp>
          <p:nvSpPr>
            <p:cNvPr id="4" name="TextBox 4"/>
            <p:cNvSpPr txBox="1"/>
            <p:nvPr/>
          </p:nvSpPr>
          <p:spPr>
            <a:xfrm>
              <a:off x="0" y="-38100"/>
              <a:ext cx="3507364" cy="2508114"/>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759405" y="1028700"/>
            <a:ext cx="4159154" cy="8229600"/>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4975" t="-22708" r="-22189"/>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5" name="TextBox 15"/>
          <p:cNvSpPr txBox="1"/>
          <p:nvPr/>
        </p:nvSpPr>
        <p:spPr>
          <a:xfrm>
            <a:off x="5938024" y="2530275"/>
            <a:ext cx="10937572" cy="1165098"/>
          </a:xfrm>
          <a:prstGeom prst="rect">
            <a:avLst/>
          </a:prstGeom>
        </p:spPr>
        <p:txBody>
          <a:bodyPr lIns="0" tIns="0" rIns="0" bIns="0" rtlCol="0" anchor="t">
            <a:spAutoFit/>
          </a:bodyPr>
          <a:lstStyle/>
          <a:p>
            <a:pPr algn="just">
              <a:lnSpc>
                <a:spcPts val="3186"/>
              </a:lnSpc>
            </a:pPr>
            <a:r>
              <a:rPr lang="en-US" sz="1800" spc="158">
                <a:solidFill>
                  <a:srgbClr val="FFFFFF"/>
                </a:solidFill>
                <a:latin typeface="DM Sans"/>
                <a:ea typeface="DM Sans"/>
                <a:cs typeface="DM Sans"/>
                <a:sym typeface="DM Sans"/>
              </a:rPr>
              <a:t>Tata Consultancy Services (TCS) delivers AI-driven solutions that enhance decision-making, automate processes, and drive innovation. Their expertise in AI helps businesses integrate advanced technologies for improved efficiency and growth.</a:t>
            </a:r>
          </a:p>
        </p:txBody>
      </p:sp>
      <p:sp>
        <p:nvSpPr>
          <p:cNvPr id="16" name="TextBox 16"/>
          <p:cNvSpPr txBox="1"/>
          <p:nvPr/>
        </p:nvSpPr>
        <p:spPr>
          <a:xfrm>
            <a:off x="5747607" y="638175"/>
            <a:ext cx="7981725" cy="771525"/>
          </a:xfrm>
          <a:prstGeom prst="rect">
            <a:avLst/>
          </a:prstGeom>
        </p:spPr>
        <p:txBody>
          <a:bodyPr lIns="0" tIns="0" rIns="0" bIns="0" rtlCol="0" anchor="t">
            <a:spAutoFit/>
          </a:bodyPr>
          <a:lstStyle/>
          <a:p>
            <a:pPr algn="l">
              <a:lnSpc>
                <a:spcPts val="6000"/>
              </a:lnSpc>
            </a:pPr>
            <a:r>
              <a:rPr lang="en-US" sz="5000" b="1">
                <a:solidFill>
                  <a:srgbClr val="F7B633"/>
                </a:solidFill>
                <a:latin typeface="Cinzel Decorative Bold"/>
                <a:ea typeface="Cinzel Decorative Bold"/>
                <a:cs typeface="Cinzel Decorative Bold"/>
                <a:sym typeface="Cinzel Decorative Bold"/>
              </a:rPr>
              <a:t>Company Services</a:t>
            </a:r>
          </a:p>
        </p:txBody>
      </p:sp>
      <p:sp>
        <p:nvSpPr>
          <p:cNvPr id="17" name="TextBox 17"/>
          <p:cNvSpPr txBox="1"/>
          <p:nvPr/>
        </p:nvSpPr>
        <p:spPr>
          <a:xfrm>
            <a:off x="5747607" y="1782662"/>
            <a:ext cx="4882666" cy="422275"/>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FFFFFF"/>
                </a:solidFill>
                <a:latin typeface="DM Sans Bold"/>
                <a:ea typeface="DM Sans Bold"/>
                <a:cs typeface="DM Sans Bold"/>
                <a:sym typeface="DM Sans Bold"/>
              </a:rPr>
              <a:t>ARTIFICIAL INTELLIGENCE</a:t>
            </a:r>
          </a:p>
        </p:txBody>
      </p:sp>
      <p:sp>
        <p:nvSpPr>
          <p:cNvPr id="18" name="TextBox 18"/>
          <p:cNvSpPr txBox="1"/>
          <p:nvPr/>
        </p:nvSpPr>
        <p:spPr>
          <a:xfrm>
            <a:off x="5938024" y="6773702"/>
            <a:ext cx="4882666" cy="422275"/>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FFFFFF"/>
                </a:solidFill>
                <a:latin typeface="DM Sans Bold"/>
                <a:ea typeface="DM Sans Bold"/>
                <a:cs typeface="DM Sans Bold"/>
                <a:sym typeface="DM Sans Bold"/>
              </a:rPr>
              <a:t>CYBERSECURITY</a:t>
            </a:r>
          </a:p>
        </p:txBody>
      </p:sp>
      <p:sp>
        <p:nvSpPr>
          <p:cNvPr id="19" name="TextBox 19"/>
          <p:cNvSpPr txBox="1"/>
          <p:nvPr/>
        </p:nvSpPr>
        <p:spPr>
          <a:xfrm>
            <a:off x="6196869" y="7396002"/>
            <a:ext cx="10820674" cy="1495425"/>
          </a:xfrm>
          <a:prstGeom prst="rect">
            <a:avLst/>
          </a:prstGeom>
        </p:spPr>
        <p:txBody>
          <a:bodyPr lIns="0" tIns="0" rIns="0" bIns="0" rtlCol="0" anchor="t">
            <a:spAutoFit/>
          </a:bodyPr>
          <a:lstStyle/>
          <a:p>
            <a:pPr algn="just">
              <a:lnSpc>
                <a:spcPts val="3060"/>
              </a:lnSpc>
            </a:pPr>
            <a:r>
              <a:rPr lang="en-US" sz="1800" spc="206">
                <a:solidFill>
                  <a:srgbClr val="FFFFFF"/>
                </a:solidFill>
                <a:latin typeface="DM Sans"/>
                <a:ea typeface="DM Sans"/>
                <a:cs typeface="DM Sans"/>
                <a:sym typeface="DM Sans"/>
              </a:rPr>
              <a:t>TCS Cybersecurity offers comprehensive protection with advanced threat detection, risk management, and compliance solutions. Safeguard your enterprise from evolving cyber threats with our cutting-edge technology and expert support, ensuring your business remains secure and resilient</a:t>
            </a:r>
          </a:p>
        </p:txBody>
      </p:sp>
      <p:sp>
        <p:nvSpPr>
          <p:cNvPr id="20" name="TextBox 20"/>
          <p:cNvSpPr txBox="1"/>
          <p:nvPr/>
        </p:nvSpPr>
        <p:spPr>
          <a:xfrm>
            <a:off x="5747607" y="4285166"/>
            <a:ext cx="4882666" cy="422275"/>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FFFFFF"/>
                </a:solidFill>
                <a:latin typeface="DM Sans Bold"/>
                <a:ea typeface="DM Sans Bold"/>
                <a:cs typeface="DM Sans Bold"/>
                <a:sym typeface="DM Sans Bold"/>
              </a:rPr>
              <a:t>DATA AND ANALYTICS</a:t>
            </a:r>
          </a:p>
        </p:txBody>
      </p:sp>
      <p:sp>
        <p:nvSpPr>
          <p:cNvPr id="21" name="TextBox 21"/>
          <p:cNvSpPr txBox="1"/>
          <p:nvPr/>
        </p:nvSpPr>
        <p:spPr>
          <a:xfrm>
            <a:off x="6079971" y="4732685"/>
            <a:ext cx="10937572" cy="1536192"/>
          </a:xfrm>
          <a:prstGeom prst="rect">
            <a:avLst/>
          </a:prstGeom>
        </p:spPr>
        <p:txBody>
          <a:bodyPr lIns="0" tIns="0" rIns="0" bIns="0" rtlCol="0" anchor="t">
            <a:spAutoFit/>
          </a:bodyPr>
          <a:lstStyle/>
          <a:p>
            <a:pPr algn="just">
              <a:lnSpc>
                <a:spcPts val="3114"/>
              </a:lnSpc>
            </a:pPr>
            <a:r>
              <a:rPr lang="en-US" sz="1800" spc="129">
                <a:solidFill>
                  <a:srgbClr val="FFFFFF"/>
                </a:solidFill>
                <a:latin typeface="DM Sans"/>
                <a:ea typeface="DM Sans"/>
                <a:cs typeface="DM Sans"/>
                <a:sym typeface="DM Sans"/>
              </a:rPr>
              <a:t>TCS offers cutting-edge Data and Analytics services, empowering businesses to unlock actionable insights and drive growth. Leveraging advanced analytics, AI, and machine learning, TCS helps organizations transform raw data into valuable intelligence, enabling informed decision-making, operational efficiency, and enhanced customer experiences.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4308556" y="250254"/>
            <a:ext cx="13317021" cy="9378334"/>
            <a:chOff x="0" y="0"/>
            <a:chExt cx="3507364" cy="2470014"/>
          </a:xfrm>
        </p:grpSpPr>
        <p:sp>
          <p:nvSpPr>
            <p:cNvPr id="3" name="Freeform 3"/>
            <p:cNvSpPr/>
            <p:nvPr/>
          </p:nvSpPr>
          <p:spPr>
            <a:xfrm>
              <a:off x="0" y="0"/>
              <a:ext cx="3507363" cy="2470014"/>
            </a:xfrm>
            <a:custGeom>
              <a:avLst/>
              <a:gdLst/>
              <a:ahLst/>
              <a:cxnLst/>
              <a:rect l="l" t="t" r="r" b="b"/>
              <a:pathLst>
                <a:path w="3507363" h="2470014">
                  <a:moveTo>
                    <a:pt x="58136" y="0"/>
                  </a:moveTo>
                  <a:lnTo>
                    <a:pt x="3449228" y="0"/>
                  </a:lnTo>
                  <a:cubicBezTo>
                    <a:pt x="3481335" y="0"/>
                    <a:pt x="3507363" y="26028"/>
                    <a:pt x="3507363" y="58136"/>
                  </a:cubicBezTo>
                  <a:lnTo>
                    <a:pt x="3507363" y="2411878"/>
                  </a:lnTo>
                  <a:cubicBezTo>
                    <a:pt x="3507363" y="2443986"/>
                    <a:pt x="3481335" y="2470014"/>
                    <a:pt x="3449228" y="2470014"/>
                  </a:cubicBezTo>
                  <a:lnTo>
                    <a:pt x="58136" y="2470014"/>
                  </a:lnTo>
                  <a:cubicBezTo>
                    <a:pt x="42717" y="2470014"/>
                    <a:pt x="27930" y="2463889"/>
                    <a:pt x="17028" y="2452986"/>
                  </a:cubicBezTo>
                  <a:cubicBezTo>
                    <a:pt x="6125" y="2442084"/>
                    <a:pt x="0" y="2427297"/>
                    <a:pt x="0" y="2411878"/>
                  </a:cubicBezTo>
                  <a:lnTo>
                    <a:pt x="0" y="58136"/>
                  </a:lnTo>
                  <a:cubicBezTo>
                    <a:pt x="0" y="26028"/>
                    <a:pt x="26028" y="0"/>
                    <a:pt x="58136" y="0"/>
                  </a:cubicBezTo>
                  <a:close/>
                </a:path>
              </a:pathLst>
            </a:custGeom>
            <a:solidFill>
              <a:srgbClr val="0F4C75"/>
            </a:solidFill>
          </p:spPr>
        </p:sp>
        <p:sp>
          <p:nvSpPr>
            <p:cNvPr id="4" name="TextBox 4"/>
            <p:cNvSpPr txBox="1"/>
            <p:nvPr/>
          </p:nvSpPr>
          <p:spPr>
            <a:xfrm>
              <a:off x="0" y="-38100"/>
              <a:ext cx="3507364" cy="2508114"/>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759405" y="1028700"/>
            <a:ext cx="4159154" cy="8229600"/>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4975" t="-22708" r="-22189"/>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5" name="TextBox 15"/>
          <p:cNvSpPr txBox="1"/>
          <p:nvPr/>
        </p:nvSpPr>
        <p:spPr>
          <a:xfrm>
            <a:off x="5938024" y="1745389"/>
            <a:ext cx="10937572" cy="2365248"/>
          </a:xfrm>
          <a:prstGeom prst="rect">
            <a:avLst/>
          </a:prstGeom>
        </p:spPr>
        <p:txBody>
          <a:bodyPr lIns="0" tIns="0" rIns="0" bIns="0" rtlCol="0" anchor="t">
            <a:spAutoFit/>
          </a:bodyPr>
          <a:lstStyle/>
          <a:p>
            <a:pPr algn="just">
              <a:lnSpc>
                <a:spcPts val="3186"/>
              </a:lnSpc>
            </a:pPr>
            <a:r>
              <a:rPr lang="en-US" sz="1800" spc="158">
                <a:solidFill>
                  <a:srgbClr val="FFFFFF"/>
                </a:solidFill>
                <a:latin typeface="DM Sans"/>
                <a:ea typeface="DM Sans"/>
                <a:cs typeface="DM Sans"/>
                <a:sym typeface="DM Sans"/>
              </a:rPr>
              <a:t> TCS’s Cognitive Business Operations (CBO) transforms enterprises through intelligent automation, AI-driven decision-making, and data-led insights. Our CBO services integrate cutting-edge technologies to enhance business agility, streamline processes, and boost productivity. Discover how we empower organizations to stay ahead of the competition by creating a resilient, adaptive business ecosystem that leverages cognitive capabilities for continuous improvement and innovation.</a:t>
            </a:r>
          </a:p>
        </p:txBody>
      </p:sp>
      <p:sp>
        <p:nvSpPr>
          <p:cNvPr id="16" name="TextBox 16"/>
          <p:cNvSpPr txBox="1"/>
          <p:nvPr/>
        </p:nvSpPr>
        <p:spPr>
          <a:xfrm>
            <a:off x="5747607" y="1088825"/>
            <a:ext cx="7638117" cy="422275"/>
          </a:xfrm>
          <a:prstGeom prst="rect">
            <a:avLst/>
          </a:prstGeom>
        </p:spPr>
        <p:txBody>
          <a:bodyPr lIns="0" tIns="0" rIns="0" bIns="0" rtlCol="0" anchor="t">
            <a:spAutoFit/>
          </a:bodyPr>
          <a:lstStyle/>
          <a:p>
            <a:pPr marL="539746" lvl="1" indent="-269873" algn="l">
              <a:lnSpc>
                <a:spcPts val="3499"/>
              </a:lnSpc>
              <a:buFont typeface="Arial"/>
              <a:buChar char="•"/>
            </a:pPr>
            <a:r>
              <a:rPr lang="en-US" sz="2499" b="1">
                <a:solidFill>
                  <a:srgbClr val="FFFFFF"/>
                </a:solidFill>
                <a:latin typeface="DM Sans Bold"/>
                <a:ea typeface="DM Sans Bold"/>
                <a:cs typeface="DM Sans Bold"/>
                <a:sym typeface="DM Sans Bold"/>
              </a:rPr>
              <a:t>COGNITIVE BUSINESS OPERATIONS</a:t>
            </a:r>
          </a:p>
        </p:txBody>
      </p:sp>
      <p:sp>
        <p:nvSpPr>
          <p:cNvPr id="17" name="TextBox 17"/>
          <p:cNvSpPr txBox="1"/>
          <p:nvPr/>
        </p:nvSpPr>
        <p:spPr>
          <a:xfrm>
            <a:off x="5938024" y="4901594"/>
            <a:ext cx="7688216" cy="422275"/>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FFFFFF"/>
                </a:solidFill>
                <a:latin typeface="DM Sans Bold"/>
                <a:ea typeface="DM Sans Bold"/>
                <a:cs typeface="DM Sans Bold"/>
                <a:sym typeface="DM Sans Bold"/>
              </a:rPr>
              <a:t>NETWORK SOLUTIONS AND SERVICES</a:t>
            </a:r>
          </a:p>
        </p:txBody>
      </p:sp>
      <p:sp>
        <p:nvSpPr>
          <p:cNvPr id="18" name="TextBox 18"/>
          <p:cNvSpPr txBox="1"/>
          <p:nvPr/>
        </p:nvSpPr>
        <p:spPr>
          <a:xfrm>
            <a:off x="6054922" y="5492236"/>
            <a:ext cx="10820674" cy="3019425"/>
          </a:xfrm>
          <a:prstGeom prst="rect">
            <a:avLst/>
          </a:prstGeom>
        </p:spPr>
        <p:txBody>
          <a:bodyPr lIns="0" tIns="0" rIns="0" bIns="0" rtlCol="0" anchor="t">
            <a:spAutoFit/>
          </a:bodyPr>
          <a:lstStyle/>
          <a:p>
            <a:pPr algn="just">
              <a:lnSpc>
                <a:spcPts val="3060"/>
              </a:lnSpc>
            </a:pPr>
            <a:r>
              <a:rPr lang="en-US" sz="1800" spc="206">
                <a:solidFill>
                  <a:srgbClr val="FFFFFF"/>
                </a:solidFill>
                <a:latin typeface="DM Sans"/>
                <a:ea typeface="DM Sans"/>
                <a:cs typeface="DM Sans"/>
                <a:sym typeface="DM Sans"/>
              </a:rPr>
              <a:t>Discover robust Network Solutions and Services at TCS, designed to enhance your enterprise's connectivity and performance. We offer end-to-end network solutions, from design and implementation to ongoing management and optimization. Our services ensure seamless integration with your existing infrastructure, providing secure, scalable, and efficient networks that support your business objectives. With a focus on innovation and reliability, TCS helps you stay ahead in the rapidly evolving digital landscape. Trust us to deliver the connectivity you need to drive growth and success.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3122844"/>
            <a:ext cx="7481624" cy="7481624"/>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7681" r="-17681"/>
              </a:stretch>
            </a:blipFill>
          </p:spPr>
        </p:sp>
      </p:grpSp>
      <p:sp>
        <p:nvSpPr>
          <p:cNvPr id="4" name="Freeform 4"/>
          <p:cNvSpPr/>
          <p:nvPr/>
        </p:nvSpPr>
        <p:spPr>
          <a:xfrm>
            <a:off x="9737410" y="511488"/>
            <a:ext cx="7755686" cy="9410935"/>
          </a:xfrm>
          <a:custGeom>
            <a:avLst/>
            <a:gdLst/>
            <a:ahLst/>
            <a:cxnLst/>
            <a:rect l="l" t="t" r="r" b="b"/>
            <a:pathLst>
              <a:path w="7755686" h="9410935">
                <a:moveTo>
                  <a:pt x="0" y="0"/>
                </a:moveTo>
                <a:lnTo>
                  <a:pt x="7755686" y="0"/>
                </a:lnTo>
                <a:lnTo>
                  <a:pt x="7755686" y="9410934"/>
                </a:lnTo>
                <a:lnTo>
                  <a:pt x="0" y="9410934"/>
                </a:lnTo>
                <a:lnTo>
                  <a:pt x="0" y="0"/>
                </a:lnTo>
                <a:close/>
              </a:path>
            </a:pathLst>
          </a:custGeom>
          <a:blipFill>
            <a:blip r:embed="rId3"/>
            <a:stretch>
              <a:fillRect b="-709"/>
            </a:stretch>
          </a:blipFill>
        </p:spPr>
      </p:sp>
      <p:sp>
        <p:nvSpPr>
          <p:cNvPr id="5" name="TextBox 5"/>
          <p:cNvSpPr txBox="1"/>
          <p:nvPr/>
        </p:nvSpPr>
        <p:spPr>
          <a:xfrm>
            <a:off x="1311561" y="756100"/>
            <a:ext cx="7528473" cy="1694246"/>
          </a:xfrm>
          <a:prstGeom prst="rect">
            <a:avLst/>
          </a:prstGeom>
        </p:spPr>
        <p:txBody>
          <a:bodyPr lIns="0" tIns="0" rIns="0" bIns="0" rtlCol="0" anchor="t">
            <a:spAutoFit/>
          </a:bodyPr>
          <a:lstStyle/>
          <a:p>
            <a:pPr algn="l">
              <a:lnSpc>
                <a:spcPts val="6632"/>
              </a:lnSpc>
            </a:pPr>
            <a:r>
              <a:rPr lang="en-US" sz="5527" b="1">
                <a:solidFill>
                  <a:srgbClr val="0F4C75"/>
                </a:solidFill>
                <a:latin typeface="Cinzel Decorative Bold"/>
                <a:ea typeface="Cinzel Decorative Bold"/>
                <a:cs typeface="Cinzel Decorative Bold"/>
                <a:sym typeface="Cinzel Decorative Bold"/>
              </a:rPr>
              <a:t>Website Platform Identifaction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Freeform 2"/>
          <p:cNvSpPr/>
          <p:nvPr/>
        </p:nvSpPr>
        <p:spPr>
          <a:xfrm>
            <a:off x="326061" y="726004"/>
            <a:ext cx="8817939" cy="3085315"/>
          </a:xfrm>
          <a:custGeom>
            <a:avLst/>
            <a:gdLst/>
            <a:ahLst/>
            <a:cxnLst/>
            <a:rect l="l" t="t" r="r" b="b"/>
            <a:pathLst>
              <a:path w="8817939" h="3085315">
                <a:moveTo>
                  <a:pt x="0" y="0"/>
                </a:moveTo>
                <a:lnTo>
                  <a:pt x="8817939" y="0"/>
                </a:lnTo>
                <a:lnTo>
                  <a:pt x="8817939" y="3085315"/>
                </a:lnTo>
                <a:lnTo>
                  <a:pt x="0" y="3085315"/>
                </a:lnTo>
                <a:lnTo>
                  <a:pt x="0" y="0"/>
                </a:lnTo>
                <a:close/>
              </a:path>
            </a:pathLst>
          </a:custGeom>
          <a:blipFill>
            <a:blip r:embed="rId2"/>
            <a:stretch>
              <a:fillRect t="-1123"/>
            </a:stretch>
          </a:blipFill>
        </p:spPr>
      </p:sp>
      <p:sp>
        <p:nvSpPr>
          <p:cNvPr id="3" name="Freeform 3"/>
          <p:cNvSpPr/>
          <p:nvPr/>
        </p:nvSpPr>
        <p:spPr>
          <a:xfrm>
            <a:off x="326061" y="4081190"/>
            <a:ext cx="8817939" cy="2537804"/>
          </a:xfrm>
          <a:custGeom>
            <a:avLst/>
            <a:gdLst/>
            <a:ahLst/>
            <a:cxnLst/>
            <a:rect l="l" t="t" r="r" b="b"/>
            <a:pathLst>
              <a:path w="8817939" h="2537804">
                <a:moveTo>
                  <a:pt x="0" y="0"/>
                </a:moveTo>
                <a:lnTo>
                  <a:pt x="8817939" y="0"/>
                </a:lnTo>
                <a:lnTo>
                  <a:pt x="8817939" y="2537804"/>
                </a:lnTo>
                <a:lnTo>
                  <a:pt x="0" y="2537804"/>
                </a:lnTo>
                <a:lnTo>
                  <a:pt x="0" y="0"/>
                </a:lnTo>
                <a:close/>
              </a:path>
            </a:pathLst>
          </a:custGeom>
          <a:blipFill>
            <a:blip r:embed="rId3"/>
            <a:stretch>
              <a:fillRect r="-1734"/>
            </a:stretch>
          </a:blipFill>
        </p:spPr>
      </p:sp>
      <p:sp>
        <p:nvSpPr>
          <p:cNvPr id="4" name="Freeform 4"/>
          <p:cNvSpPr/>
          <p:nvPr/>
        </p:nvSpPr>
        <p:spPr>
          <a:xfrm>
            <a:off x="9537950" y="726004"/>
            <a:ext cx="8165560" cy="8138432"/>
          </a:xfrm>
          <a:custGeom>
            <a:avLst/>
            <a:gdLst/>
            <a:ahLst/>
            <a:cxnLst/>
            <a:rect l="l" t="t" r="r" b="b"/>
            <a:pathLst>
              <a:path w="8165560" h="8138432">
                <a:moveTo>
                  <a:pt x="0" y="0"/>
                </a:moveTo>
                <a:lnTo>
                  <a:pt x="8165560" y="0"/>
                </a:lnTo>
                <a:lnTo>
                  <a:pt x="8165560" y="8138432"/>
                </a:lnTo>
                <a:lnTo>
                  <a:pt x="0" y="8138432"/>
                </a:lnTo>
                <a:lnTo>
                  <a:pt x="0" y="0"/>
                </a:lnTo>
                <a:close/>
              </a:path>
            </a:pathLst>
          </a:custGeom>
          <a:blipFill>
            <a:blip r:embed="rId4"/>
            <a:stretch>
              <a:fillRect/>
            </a:stretch>
          </a:blipFill>
        </p:spPr>
      </p:sp>
      <p:sp>
        <p:nvSpPr>
          <p:cNvPr id="5" name="Freeform 5"/>
          <p:cNvSpPr/>
          <p:nvPr/>
        </p:nvSpPr>
        <p:spPr>
          <a:xfrm>
            <a:off x="-468560" y="6392641"/>
            <a:ext cx="4792120" cy="4321621"/>
          </a:xfrm>
          <a:custGeom>
            <a:avLst/>
            <a:gdLst/>
            <a:ahLst/>
            <a:cxnLst/>
            <a:rect l="l" t="t" r="r" b="b"/>
            <a:pathLst>
              <a:path w="4792120" h="4321621">
                <a:moveTo>
                  <a:pt x="0" y="0"/>
                </a:moveTo>
                <a:lnTo>
                  <a:pt x="4792120" y="0"/>
                </a:lnTo>
                <a:lnTo>
                  <a:pt x="4792120" y="4321621"/>
                </a:lnTo>
                <a:lnTo>
                  <a:pt x="0" y="4321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664018" y="1558927"/>
            <a:ext cx="16844755" cy="8395892"/>
            <a:chOff x="0" y="0"/>
            <a:chExt cx="4436479" cy="2211264"/>
          </a:xfrm>
        </p:grpSpPr>
        <p:sp>
          <p:nvSpPr>
            <p:cNvPr id="3" name="Freeform 3"/>
            <p:cNvSpPr/>
            <p:nvPr/>
          </p:nvSpPr>
          <p:spPr>
            <a:xfrm>
              <a:off x="0" y="0"/>
              <a:ext cx="4436478" cy="2211264"/>
            </a:xfrm>
            <a:custGeom>
              <a:avLst/>
              <a:gdLst/>
              <a:ahLst/>
              <a:cxnLst/>
              <a:rect l="l" t="t" r="r" b="b"/>
              <a:pathLst>
                <a:path w="4436478" h="2211264">
                  <a:moveTo>
                    <a:pt x="11490" y="0"/>
                  </a:moveTo>
                  <a:lnTo>
                    <a:pt x="4424988" y="0"/>
                  </a:lnTo>
                  <a:cubicBezTo>
                    <a:pt x="4428036" y="0"/>
                    <a:pt x="4430958" y="1211"/>
                    <a:pt x="4433113" y="3365"/>
                  </a:cubicBezTo>
                  <a:cubicBezTo>
                    <a:pt x="4435268" y="5520"/>
                    <a:pt x="4436478" y="8443"/>
                    <a:pt x="4436478" y="11490"/>
                  </a:cubicBezTo>
                  <a:lnTo>
                    <a:pt x="4436478" y="2199773"/>
                  </a:lnTo>
                  <a:cubicBezTo>
                    <a:pt x="4436478" y="2202821"/>
                    <a:pt x="4435268" y="2205743"/>
                    <a:pt x="4433113" y="2207898"/>
                  </a:cubicBezTo>
                  <a:cubicBezTo>
                    <a:pt x="4430958" y="2210053"/>
                    <a:pt x="4428036" y="2211264"/>
                    <a:pt x="4424988" y="2211264"/>
                  </a:cubicBezTo>
                  <a:lnTo>
                    <a:pt x="11490" y="2211264"/>
                  </a:lnTo>
                  <a:cubicBezTo>
                    <a:pt x="8443" y="2211264"/>
                    <a:pt x="5520" y="2210053"/>
                    <a:pt x="3365" y="2207898"/>
                  </a:cubicBezTo>
                  <a:cubicBezTo>
                    <a:pt x="1211" y="2205743"/>
                    <a:pt x="0" y="2202821"/>
                    <a:pt x="0" y="2199773"/>
                  </a:cubicBezTo>
                  <a:lnTo>
                    <a:pt x="0" y="11490"/>
                  </a:lnTo>
                  <a:cubicBezTo>
                    <a:pt x="0" y="8443"/>
                    <a:pt x="1211" y="5520"/>
                    <a:pt x="3365" y="3365"/>
                  </a:cubicBezTo>
                  <a:cubicBezTo>
                    <a:pt x="5520" y="1211"/>
                    <a:pt x="8443" y="0"/>
                    <a:pt x="11490" y="0"/>
                  </a:cubicBezTo>
                  <a:close/>
                </a:path>
              </a:pathLst>
            </a:custGeom>
            <a:solidFill>
              <a:srgbClr val="0F4C75"/>
            </a:solidFill>
          </p:spPr>
        </p:sp>
        <p:sp>
          <p:nvSpPr>
            <p:cNvPr id="4" name="TextBox 4"/>
            <p:cNvSpPr txBox="1"/>
            <p:nvPr/>
          </p:nvSpPr>
          <p:spPr>
            <a:xfrm>
              <a:off x="0" y="-38100"/>
              <a:ext cx="4436479" cy="224936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91206" y="6192174"/>
            <a:ext cx="9260252" cy="3210436"/>
          </a:xfrm>
          <a:custGeom>
            <a:avLst/>
            <a:gdLst/>
            <a:ahLst/>
            <a:cxnLst/>
            <a:rect l="l" t="t" r="r" b="b"/>
            <a:pathLst>
              <a:path w="9260252" h="3210436">
                <a:moveTo>
                  <a:pt x="0" y="0"/>
                </a:moveTo>
                <a:lnTo>
                  <a:pt x="9260251" y="0"/>
                </a:lnTo>
                <a:lnTo>
                  <a:pt x="9260251" y="3210436"/>
                </a:lnTo>
                <a:lnTo>
                  <a:pt x="0" y="3210436"/>
                </a:lnTo>
                <a:lnTo>
                  <a:pt x="0" y="0"/>
                </a:lnTo>
                <a:close/>
              </a:path>
            </a:pathLst>
          </a:custGeom>
          <a:blipFill>
            <a:blip r:embed="rId2"/>
            <a:stretch>
              <a:fillRect/>
            </a:stretch>
          </a:blipFill>
        </p:spPr>
      </p:sp>
      <p:sp>
        <p:nvSpPr>
          <p:cNvPr id="6" name="Freeform 6"/>
          <p:cNvSpPr/>
          <p:nvPr/>
        </p:nvSpPr>
        <p:spPr>
          <a:xfrm>
            <a:off x="1191206" y="3618305"/>
            <a:ext cx="8733064" cy="2288119"/>
          </a:xfrm>
          <a:custGeom>
            <a:avLst/>
            <a:gdLst/>
            <a:ahLst/>
            <a:cxnLst/>
            <a:rect l="l" t="t" r="r" b="b"/>
            <a:pathLst>
              <a:path w="8733064" h="2288119">
                <a:moveTo>
                  <a:pt x="0" y="0"/>
                </a:moveTo>
                <a:lnTo>
                  <a:pt x="8733064" y="0"/>
                </a:lnTo>
                <a:lnTo>
                  <a:pt x="8733064" y="2288119"/>
                </a:lnTo>
                <a:lnTo>
                  <a:pt x="0" y="2288119"/>
                </a:lnTo>
                <a:lnTo>
                  <a:pt x="0" y="0"/>
                </a:lnTo>
                <a:close/>
              </a:path>
            </a:pathLst>
          </a:custGeom>
          <a:blipFill>
            <a:blip r:embed="rId3"/>
            <a:stretch>
              <a:fillRect t="-2695" r="-61" b="-1322"/>
            </a:stretch>
          </a:blipFill>
        </p:spPr>
      </p:sp>
      <p:sp>
        <p:nvSpPr>
          <p:cNvPr id="7" name="Freeform 7"/>
          <p:cNvSpPr/>
          <p:nvPr/>
        </p:nvSpPr>
        <p:spPr>
          <a:xfrm>
            <a:off x="10872804" y="4899828"/>
            <a:ext cx="6191782" cy="4502781"/>
          </a:xfrm>
          <a:custGeom>
            <a:avLst/>
            <a:gdLst/>
            <a:ahLst/>
            <a:cxnLst/>
            <a:rect l="l" t="t" r="r" b="b"/>
            <a:pathLst>
              <a:path w="6191782" h="4502781">
                <a:moveTo>
                  <a:pt x="0" y="0"/>
                </a:moveTo>
                <a:lnTo>
                  <a:pt x="6191783" y="0"/>
                </a:lnTo>
                <a:lnTo>
                  <a:pt x="6191783" y="4502782"/>
                </a:lnTo>
                <a:lnTo>
                  <a:pt x="0" y="4502782"/>
                </a:lnTo>
                <a:lnTo>
                  <a:pt x="0" y="0"/>
                </a:lnTo>
                <a:close/>
              </a:path>
            </a:pathLst>
          </a:custGeom>
          <a:blipFill>
            <a:blip r:embed="rId4"/>
            <a:stretch>
              <a:fillRect b="-10565"/>
            </a:stretch>
          </a:blipFill>
        </p:spPr>
      </p:sp>
      <p:sp>
        <p:nvSpPr>
          <p:cNvPr id="8" name="TextBox 8"/>
          <p:cNvSpPr txBox="1"/>
          <p:nvPr/>
        </p:nvSpPr>
        <p:spPr>
          <a:xfrm>
            <a:off x="664018" y="1918775"/>
            <a:ext cx="9787439" cy="547249"/>
          </a:xfrm>
          <a:prstGeom prst="rect">
            <a:avLst/>
          </a:prstGeom>
        </p:spPr>
        <p:txBody>
          <a:bodyPr lIns="0" tIns="0" rIns="0" bIns="0" rtlCol="0" anchor="t">
            <a:spAutoFit/>
          </a:bodyPr>
          <a:lstStyle/>
          <a:p>
            <a:pPr algn="ctr">
              <a:lnSpc>
                <a:spcPts val="4486"/>
              </a:lnSpc>
              <a:spcBef>
                <a:spcPct val="0"/>
              </a:spcBef>
            </a:pPr>
            <a:r>
              <a:rPr lang="en-US" sz="3204" b="1" u="sng">
                <a:solidFill>
                  <a:srgbClr val="FFFFFF"/>
                </a:solidFill>
                <a:latin typeface="DM Sans Bold"/>
                <a:ea typeface="DM Sans Bold"/>
                <a:cs typeface="DM Sans Bold"/>
                <a:sym typeface="DM Sans Bold"/>
              </a:rPr>
              <a:t>SERVICE PAGE :   ARTIFICIAL INTELLIGENCE  </a:t>
            </a:r>
          </a:p>
        </p:txBody>
      </p:sp>
      <p:sp>
        <p:nvSpPr>
          <p:cNvPr id="9" name="TextBox 9"/>
          <p:cNvSpPr txBox="1"/>
          <p:nvPr/>
        </p:nvSpPr>
        <p:spPr>
          <a:xfrm>
            <a:off x="4499887" y="501652"/>
            <a:ext cx="8894814" cy="771525"/>
          </a:xfrm>
          <a:prstGeom prst="rect">
            <a:avLst/>
          </a:prstGeom>
        </p:spPr>
        <p:txBody>
          <a:bodyPr lIns="0" tIns="0" rIns="0" bIns="0" rtlCol="0" anchor="t">
            <a:spAutoFit/>
          </a:bodyPr>
          <a:lstStyle/>
          <a:p>
            <a:pPr algn="ctr">
              <a:lnSpc>
                <a:spcPts val="6000"/>
              </a:lnSpc>
            </a:pPr>
            <a:r>
              <a:rPr lang="en-US" sz="5000" b="1">
                <a:solidFill>
                  <a:srgbClr val="0F4C75"/>
                </a:solidFill>
                <a:latin typeface="Cinzel Decorative Bold"/>
                <a:ea typeface="Cinzel Decorative Bold"/>
                <a:cs typeface="Cinzel Decorative Bold"/>
                <a:sym typeface="Cinzel Decorative Bold"/>
              </a:rPr>
              <a:t>Responsive Design</a:t>
            </a:r>
          </a:p>
        </p:txBody>
      </p:sp>
      <p:sp>
        <p:nvSpPr>
          <p:cNvPr id="10" name="TextBox 10"/>
          <p:cNvSpPr txBox="1"/>
          <p:nvPr/>
        </p:nvSpPr>
        <p:spPr>
          <a:xfrm>
            <a:off x="3001900" y="2711362"/>
            <a:ext cx="11890787" cy="396239"/>
          </a:xfrm>
          <a:prstGeom prst="rect">
            <a:avLst/>
          </a:prstGeom>
        </p:spPr>
        <p:txBody>
          <a:bodyPr lIns="0" tIns="0" rIns="0" bIns="0" rtlCol="0" anchor="t">
            <a:spAutoFit/>
          </a:bodyPr>
          <a:lstStyle/>
          <a:p>
            <a:pPr algn="ctr">
              <a:lnSpc>
                <a:spcPts val="3360"/>
              </a:lnSpc>
            </a:pPr>
            <a:r>
              <a:rPr lang="en-US" sz="2400" b="1">
                <a:solidFill>
                  <a:srgbClr val="F4F4F4"/>
                </a:solidFill>
                <a:latin typeface="Canva Sans Bold"/>
                <a:ea typeface="Canva Sans Bold"/>
                <a:cs typeface="Canva Sans Bold"/>
                <a:sym typeface="Canva Sans Bold"/>
              </a:rPr>
              <a:t>Website URL:</a:t>
            </a:r>
            <a:r>
              <a:rPr lang="en-US" sz="2400">
                <a:solidFill>
                  <a:srgbClr val="F4F4F4"/>
                </a:solidFill>
                <a:latin typeface="Canva Sans"/>
                <a:ea typeface="Canva Sans"/>
                <a:cs typeface="Canva Sans"/>
                <a:sym typeface="Canva Sans"/>
              </a:rPr>
              <a:t>   https://www.tcs.com/what-we-do/services/artificial-intelligence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664018" y="1028700"/>
            <a:ext cx="17011752" cy="8926119"/>
            <a:chOff x="0" y="0"/>
            <a:chExt cx="4480461" cy="2350912"/>
          </a:xfrm>
        </p:grpSpPr>
        <p:sp>
          <p:nvSpPr>
            <p:cNvPr id="3" name="Freeform 3"/>
            <p:cNvSpPr/>
            <p:nvPr/>
          </p:nvSpPr>
          <p:spPr>
            <a:xfrm>
              <a:off x="0" y="0"/>
              <a:ext cx="4480461" cy="2350912"/>
            </a:xfrm>
            <a:custGeom>
              <a:avLst/>
              <a:gdLst/>
              <a:ahLst/>
              <a:cxnLst/>
              <a:rect l="l" t="t" r="r" b="b"/>
              <a:pathLst>
                <a:path w="4480461" h="2350912">
                  <a:moveTo>
                    <a:pt x="11377" y="0"/>
                  </a:moveTo>
                  <a:lnTo>
                    <a:pt x="4469084" y="0"/>
                  </a:lnTo>
                  <a:cubicBezTo>
                    <a:pt x="4472101" y="0"/>
                    <a:pt x="4474995" y="1199"/>
                    <a:pt x="4477129" y="3332"/>
                  </a:cubicBezTo>
                  <a:cubicBezTo>
                    <a:pt x="4479263" y="5466"/>
                    <a:pt x="4480461" y="8360"/>
                    <a:pt x="4480461" y="11377"/>
                  </a:cubicBezTo>
                  <a:lnTo>
                    <a:pt x="4480461" y="2339535"/>
                  </a:lnTo>
                  <a:cubicBezTo>
                    <a:pt x="4480461" y="2342552"/>
                    <a:pt x="4479263" y="2345446"/>
                    <a:pt x="4477129" y="2347580"/>
                  </a:cubicBezTo>
                  <a:cubicBezTo>
                    <a:pt x="4474995" y="2349713"/>
                    <a:pt x="4472101" y="2350912"/>
                    <a:pt x="4469084" y="2350912"/>
                  </a:cubicBezTo>
                  <a:lnTo>
                    <a:pt x="11377" y="2350912"/>
                  </a:lnTo>
                  <a:cubicBezTo>
                    <a:pt x="8360" y="2350912"/>
                    <a:pt x="5466" y="2349713"/>
                    <a:pt x="3332" y="2347580"/>
                  </a:cubicBezTo>
                  <a:cubicBezTo>
                    <a:pt x="1199" y="2345446"/>
                    <a:pt x="0" y="2342552"/>
                    <a:pt x="0" y="2339535"/>
                  </a:cubicBezTo>
                  <a:lnTo>
                    <a:pt x="0" y="11377"/>
                  </a:lnTo>
                  <a:cubicBezTo>
                    <a:pt x="0" y="8360"/>
                    <a:pt x="1199" y="5466"/>
                    <a:pt x="3332" y="3332"/>
                  </a:cubicBezTo>
                  <a:cubicBezTo>
                    <a:pt x="5466" y="1199"/>
                    <a:pt x="8360" y="0"/>
                    <a:pt x="11377" y="0"/>
                  </a:cubicBezTo>
                  <a:close/>
                </a:path>
              </a:pathLst>
            </a:custGeom>
            <a:solidFill>
              <a:srgbClr val="0F4C75"/>
            </a:solidFill>
          </p:spPr>
        </p:sp>
        <p:sp>
          <p:nvSpPr>
            <p:cNvPr id="4" name="TextBox 4"/>
            <p:cNvSpPr txBox="1"/>
            <p:nvPr/>
          </p:nvSpPr>
          <p:spPr>
            <a:xfrm>
              <a:off x="0" y="-38100"/>
              <a:ext cx="4480461" cy="238901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88456" y="3652600"/>
            <a:ext cx="8512899" cy="2400815"/>
          </a:xfrm>
          <a:custGeom>
            <a:avLst/>
            <a:gdLst/>
            <a:ahLst/>
            <a:cxnLst/>
            <a:rect l="l" t="t" r="r" b="b"/>
            <a:pathLst>
              <a:path w="8512899" h="2400815">
                <a:moveTo>
                  <a:pt x="0" y="0"/>
                </a:moveTo>
                <a:lnTo>
                  <a:pt x="8512899" y="0"/>
                </a:lnTo>
                <a:lnTo>
                  <a:pt x="8512899" y="2400814"/>
                </a:lnTo>
                <a:lnTo>
                  <a:pt x="0" y="2400814"/>
                </a:lnTo>
                <a:lnTo>
                  <a:pt x="0" y="0"/>
                </a:lnTo>
                <a:close/>
              </a:path>
            </a:pathLst>
          </a:custGeom>
          <a:blipFill>
            <a:blip r:embed="rId2"/>
            <a:stretch>
              <a:fillRect t="-2454" r="-2076" b="-2994"/>
            </a:stretch>
          </a:blipFill>
        </p:spPr>
      </p:sp>
      <p:sp>
        <p:nvSpPr>
          <p:cNvPr id="6" name="Freeform 6"/>
          <p:cNvSpPr/>
          <p:nvPr/>
        </p:nvSpPr>
        <p:spPr>
          <a:xfrm>
            <a:off x="1288456" y="6274562"/>
            <a:ext cx="8916476" cy="3045345"/>
          </a:xfrm>
          <a:custGeom>
            <a:avLst/>
            <a:gdLst/>
            <a:ahLst/>
            <a:cxnLst/>
            <a:rect l="l" t="t" r="r" b="b"/>
            <a:pathLst>
              <a:path w="8916476" h="3045345">
                <a:moveTo>
                  <a:pt x="0" y="0"/>
                </a:moveTo>
                <a:lnTo>
                  <a:pt x="8916476" y="0"/>
                </a:lnTo>
                <a:lnTo>
                  <a:pt x="8916476" y="3045345"/>
                </a:lnTo>
                <a:lnTo>
                  <a:pt x="0" y="3045345"/>
                </a:lnTo>
                <a:lnTo>
                  <a:pt x="0" y="0"/>
                </a:lnTo>
                <a:close/>
              </a:path>
            </a:pathLst>
          </a:custGeom>
          <a:blipFill>
            <a:blip r:embed="rId3"/>
            <a:stretch>
              <a:fillRect t="-853" b="-853"/>
            </a:stretch>
          </a:blipFill>
        </p:spPr>
      </p:sp>
      <p:sp>
        <p:nvSpPr>
          <p:cNvPr id="7" name="Freeform 7"/>
          <p:cNvSpPr/>
          <p:nvPr/>
        </p:nvSpPr>
        <p:spPr>
          <a:xfrm>
            <a:off x="10881052" y="4691100"/>
            <a:ext cx="5998103" cy="4628807"/>
          </a:xfrm>
          <a:custGeom>
            <a:avLst/>
            <a:gdLst/>
            <a:ahLst/>
            <a:cxnLst/>
            <a:rect l="l" t="t" r="r" b="b"/>
            <a:pathLst>
              <a:path w="5998103" h="4628807">
                <a:moveTo>
                  <a:pt x="0" y="0"/>
                </a:moveTo>
                <a:lnTo>
                  <a:pt x="5998103" y="0"/>
                </a:lnTo>
                <a:lnTo>
                  <a:pt x="5998103" y="4628807"/>
                </a:lnTo>
                <a:lnTo>
                  <a:pt x="0" y="4628807"/>
                </a:lnTo>
                <a:lnTo>
                  <a:pt x="0" y="0"/>
                </a:lnTo>
                <a:close/>
              </a:path>
            </a:pathLst>
          </a:custGeom>
          <a:blipFill>
            <a:blip r:embed="rId4"/>
            <a:stretch>
              <a:fillRect r="-6052" b="-3069"/>
            </a:stretch>
          </a:blipFill>
        </p:spPr>
      </p:sp>
      <p:sp>
        <p:nvSpPr>
          <p:cNvPr id="8" name="TextBox 8"/>
          <p:cNvSpPr txBox="1"/>
          <p:nvPr/>
        </p:nvSpPr>
        <p:spPr>
          <a:xfrm>
            <a:off x="166997" y="1374345"/>
            <a:ext cx="10037935" cy="606304"/>
          </a:xfrm>
          <a:prstGeom prst="rect">
            <a:avLst/>
          </a:prstGeom>
        </p:spPr>
        <p:txBody>
          <a:bodyPr lIns="0" tIns="0" rIns="0" bIns="0" rtlCol="0" anchor="t">
            <a:spAutoFit/>
          </a:bodyPr>
          <a:lstStyle/>
          <a:p>
            <a:pPr algn="ctr">
              <a:lnSpc>
                <a:spcPts val="4906"/>
              </a:lnSpc>
              <a:spcBef>
                <a:spcPct val="0"/>
              </a:spcBef>
            </a:pPr>
            <a:r>
              <a:rPr lang="en-US" sz="3504" b="1" u="sng">
                <a:solidFill>
                  <a:srgbClr val="FFFFFF"/>
                </a:solidFill>
                <a:latin typeface="DM Sans Bold"/>
                <a:ea typeface="DM Sans Bold"/>
                <a:cs typeface="DM Sans Bold"/>
                <a:sym typeface="DM Sans Bold"/>
              </a:rPr>
              <a:t>SERVICE PAGE :    CYBERSECURITY </a:t>
            </a:r>
          </a:p>
        </p:txBody>
      </p:sp>
      <p:sp>
        <p:nvSpPr>
          <p:cNvPr id="9" name="TextBox 9"/>
          <p:cNvSpPr txBox="1"/>
          <p:nvPr/>
        </p:nvSpPr>
        <p:spPr>
          <a:xfrm>
            <a:off x="3224500" y="2312081"/>
            <a:ext cx="11890787" cy="396239"/>
          </a:xfrm>
          <a:prstGeom prst="rect">
            <a:avLst/>
          </a:prstGeom>
        </p:spPr>
        <p:txBody>
          <a:bodyPr lIns="0" tIns="0" rIns="0" bIns="0" rtlCol="0" anchor="t">
            <a:spAutoFit/>
          </a:bodyPr>
          <a:lstStyle/>
          <a:p>
            <a:pPr algn="ctr">
              <a:lnSpc>
                <a:spcPts val="3360"/>
              </a:lnSpc>
            </a:pPr>
            <a:r>
              <a:rPr lang="en-US" sz="2400" b="1">
                <a:solidFill>
                  <a:srgbClr val="F4F4F4"/>
                </a:solidFill>
                <a:latin typeface="Canva Sans Bold"/>
                <a:ea typeface="Canva Sans Bold"/>
                <a:cs typeface="Canva Sans Bold"/>
                <a:sym typeface="Canva Sans Bold"/>
              </a:rPr>
              <a:t>Website URL:</a:t>
            </a:r>
            <a:r>
              <a:rPr lang="en-US" sz="2400">
                <a:solidFill>
                  <a:srgbClr val="F4F4F4"/>
                </a:solidFill>
                <a:latin typeface="Canva Sans"/>
                <a:ea typeface="Canva Sans"/>
                <a:cs typeface="Canva Sans"/>
                <a:sym typeface="Canva Sans"/>
              </a:rPr>
              <a:t>  https://www.tcs.com/what-we-do/services/cybersecurity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638124" y="1224933"/>
            <a:ext cx="17011752" cy="8679787"/>
            <a:chOff x="0" y="0"/>
            <a:chExt cx="4480461" cy="2286034"/>
          </a:xfrm>
        </p:grpSpPr>
        <p:sp>
          <p:nvSpPr>
            <p:cNvPr id="3" name="Freeform 3"/>
            <p:cNvSpPr/>
            <p:nvPr/>
          </p:nvSpPr>
          <p:spPr>
            <a:xfrm>
              <a:off x="0" y="0"/>
              <a:ext cx="4480461" cy="2286034"/>
            </a:xfrm>
            <a:custGeom>
              <a:avLst/>
              <a:gdLst/>
              <a:ahLst/>
              <a:cxnLst/>
              <a:rect l="l" t="t" r="r" b="b"/>
              <a:pathLst>
                <a:path w="4480461" h="2286034">
                  <a:moveTo>
                    <a:pt x="11377" y="0"/>
                  </a:moveTo>
                  <a:lnTo>
                    <a:pt x="4469084" y="0"/>
                  </a:lnTo>
                  <a:cubicBezTo>
                    <a:pt x="4472101" y="0"/>
                    <a:pt x="4474995" y="1199"/>
                    <a:pt x="4477129" y="3332"/>
                  </a:cubicBezTo>
                  <a:cubicBezTo>
                    <a:pt x="4479263" y="5466"/>
                    <a:pt x="4480461" y="8360"/>
                    <a:pt x="4480461" y="11377"/>
                  </a:cubicBezTo>
                  <a:lnTo>
                    <a:pt x="4480461" y="2274657"/>
                  </a:lnTo>
                  <a:cubicBezTo>
                    <a:pt x="4480461" y="2277675"/>
                    <a:pt x="4479263" y="2280568"/>
                    <a:pt x="4477129" y="2282702"/>
                  </a:cubicBezTo>
                  <a:cubicBezTo>
                    <a:pt x="4474995" y="2284836"/>
                    <a:pt x="4472101" y="2286034"/>
                    <a:pt x="4469084" y="2286034"/>
                  </a:cubicBezTo>
                  <a:lnTo>
                    <a:pt x="11377" y="2286034"/>
                  </a:lnTo>
                  <a:cubicBezTo>
                    <a:pt x="8360" y="2286034"/>
                    <a:pt x="5466" y="2284836"/>
                    <a:pt x="3332" y="2282702"/>
                  </a:cubicBezTo>
                  <a:cubicBezTo>
                    <a:pt x="1199" y="2280568"/>
                    <a:pt x="0" y="2277675"/>
                    <a:pt x="0" y="2274657"/>
                  </a:cubicBezTo>
                  <a:lnTo>
                    <a:pt x="0" y="11377"/>
                  </a:lnTo>
                  <a:cubicBezTo>
                    <a:pt x="0" y="8360"/>
                    <a:pt x="1199" y="5466"/>
                    <a:pt x="3332" y="3332"/>
                  </a:cubicBezTo>
                  <a:cubicBezTo>
                    <a:pt x="5466" y="1199"/>
                    <a:pt x="8360" y="0"/>
                    <a:pt x="11377" y="0"/>
                  </a:cubicBezTo>
                  <a:close/>
                </a:path>
              </a:pathLst>
            </a:custGeom>
            <a:solidFill>
              <a:srgbClr val="0F4C75"/>
            </a:solidFill>
          </p:spPr>
        </p:sp>
        <p:sp>
          <p:nvSpPr>
            <p:cNvPr id="4" name="TextBox 4"/>
            <p:cNvSpPr txBox="1"/>
            <p:nvPr/>
          </p:nvSpPr>
          <p:spPr>
            <a:xfrm>
              <a:off x="0" y="-38100"/>
              <a:ext cx="4480461" cy="23241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63722" y="3539484"/>
            <a:ext cx="8536243" cy="2402423"/>
          </a:xfrm>
          <a:custGeom>
            <a:avLst/>
            <a:gdLst/>
            <a:ahLst/>
            <a:cxnLst/>
            <a:rect l="l" t="t" r="r" b="b"/>
            <a:pathLst>
              <a:path w="8536243" h="2402423">
                <a:moveTo>
                  <a:pt x="0" y="0"/>
                </a:moveTo>
                <a:lnTo>
                  <a:pt x="8536243" y="0"/>
                </a:lnTo>
                <a:lnTo>
                  <a:pt x="8536243" y="2402423"/>
                </a:lnTo>
                <a:lnTo>
                  <a:pt x="0" y="2402423"/>
                </a:lnTo>
                <a:lnTo>
                  <a:pt x="0" y="0"/>
                </a:lnTo>
                <a:close/>
              </a:path>
            </a:pathLst>
          </a:custGeom>
          <a:blipFill>
            <a:blip r:embed="rId2"/>
            <a:stretch>
              <a:fillRect t="-8900" r="-1669" b="-2966"/>
            </a:stretch>
          </a:blipFill>
        </p:spPr>
      </p:sp>
      <p:sp>
        <p:nvSpPr>
          <p:cNvPr id="6" name="Freeform 6"/>
          <p:cNvSpPr/>
          <p:nvPr/>
        </p:nvSpPr>
        <p:spPr>
          <a:xfrm>
            <a:off x="1245930" y="6227657"/>
            <a:ext cx="9417396" cy="3173154"/>
          </a:xfrm>
          <a:custGeom>
            <a:avLst/>
            <a:gdLst/>
            <a:ahLst/>
            <a:cxnLst/>
            <a:rect l="l" t="t" r="r" b="b"/>
            <a:pathLst>
              <a:path w="9417396" h="3173154">
                <a:moveTo>
                  <a:pt x="0" y="0"/>
                </a:moveTo>
                <a:lnTo>
                  <a:pt x="9417397" y="0"/>
                </a:lnTo>
                <a:lnTo>
                  <a:pt x="9417397" y="3173155"/>
                </a:lnTo>
                <a:lnTo>
                  <a:pt x="0" y="3173155"/>
                </a:lnTo>
                <a:lnTo>
                  <a:pt x="0" y="0"/>
                </a:lnTo>
                <a:close/>
              </a:path>
            </a:pathLst>
          </a:custGeom>
          <a:blipFill>
            <a:blip r:embed="rId3"/>
            <a:stretch>
              <a:fillRect l="-904" r="-904"/>
            </a:stretch>
          </a:blipFill>
        </p:spPr>
      </p:sp>
      <p:sp>
        <p:nvSpPr>
          <p:cNvPr id="7" name="Freeform 7"/>
          <p:cNvSpPr/>
          <p:nvPr/>
        </p:nvSpPr>
        <p:spPr>
          <a:xfrm>
            <a:off x="11300165" y="5143500"/>
            <a:ext cx="5811169" cy="4257312"/>
          </a:xfrm>
          <a:custGeom>
            <a:avLst/>
            <a:gdLst/>
            <a:ahLst/>
            <a:cxnLst/>
            <a:rect l="l" t="t" r="r" b="b"/>
            <a:pathLst>
              <a:path w="5811169" h="4257312">
                <a:moveTo>
                  <a:pt x="0" y="0"/>
                </a:moveTo>
                <a:lnTo>
                  <a:pt x="5811169" y="0"/>
                </a:lnTo>
                <a:lnTo>
                  <a:pt x="5811169" y="4257312"/>
                </a:lnTo>
                <a:lnTo>
                  <a:pt x="0" y="4257312"/>
                </a:lnTo>
                <a:lnTo>
                  <a:pt x="0" y="0"/>
                </a:lnTo>
                <a:close/>
              </a:path>
            </a:pathLst>
          </a:custGeom>
          <a:blipFill>
            <a:blip r:embed="rId4"/>
            <a:stretch>
              <a:fillRect b="-6113"/>
            </a:stretch>
          </a:blipFill>
        </p:spPr>
      </p:sp>
      <p:sp>
        <p:nvSpPr>
          <p:cNvPr id="8" name="TextBox 8"/>
          <p:cNvSpPr txBox="1"/>
          <p:nvPr/>
        </p:nvSpPr>
        <p:spPr>
          <a:xfrm>
            <a:off x="638124" y="1525215"/>
            <a:ext cx="9787439" cy="606304"/>
          </a:xfrm>
          <a:prstGeom prst="rect">
            <a:avLst/>
          </a:prstGeom>
        </p:spPr>
        <p:txBody>
          <a:bodyPr lIns="0" tIns="0" rIns="0" bIns="0" rtlCol="0" anchor="t">
            <a:spAutoFit/>
          </a:bodyPr>
          <a:lstStyle/>
          <a:p>
            <a:pPr algn="ctr">
              <a:lnSpc>
                <a:spcPts val="4906"/>
              </a:lnSpc>
              <a:spcBef>
                <a:spcPct val="0"/>
              </a:spcBef>
            </a:pPr>
            <a:r>
              <a:rPr lang="en-US" sz="3504" b="1" u="sng">
                <a:solidFill>
                  <a:srgbClr val="FFFFFF"/>
                </a:solidFill>
                <a:latin typeface="DM Sans Bold"/>
                <a:ea typeface="DM Sans Bold"/>
                <a:cs typeface="DM Sans Bold"/>
                <a:sym typeface="DM Sans Bold"/>
              </a:rPr>
              <a:t>SERVICE PAGE :    DATA AND ANALYTICS</a:t>
            </a:r>
          </a:p>
        </p:txBody>
      </p:sp>
      <p:sp>
        <p:nvSpPr>
          <p:cNvPr id="9" name="TextBox 9"/>
          <p:cNvSpPr txBox="1"/>
          <p:nvPr/>
        </p:nvSpPr>
        <p:spPr>
          <a:xfrm>
            <a:off x="1949895" y="2379166"/>
            <a:ext cx="11890787" cy="396239"/>
          </a:xfrm>
          <a:prstGeom prst="rect">
            <a:avLst/>
          </a:prstGeom>
        </p:spPr>
        <p:txBody>
          <a:bodyPr lIns="0" tIns="0" rIns="0" bIns="0" rtlCol="0" anchor="t">
            <a:spAutoFit/>
          </a:bodyPr>
          <a:lstStyle/>
          <a:p>
            <a:pPr algn="ctr">
              <a:lnSpc>
                <a:spcPts val="3360"/>
              </a:lnSpc>
            </a:pPr>
            <a:r>
              <a:rPr lang="en-US" sz="2400" b="1">
                <a:solidFill>
                  <a:srgbClr val="F4F4F4"/>
                </a:solidFill>
                <a:latin typeface="Canva Sans Bold"/>
                <a:ea typeface="Canva Sans Bold"/>
                <a:cs typeface="Canva Sans Bold"/>
                <a:sym typeface="Canva Sans Bold"/>
              </a:rPr>
              <a:t>Website URL:</a:t>
            </a:r>
            <a:r>
              <a:rPr lang="en-US" sz="2400">
                <a:solidFill>
                  <a:srgbClr val="F4F4F4"/>
                </a:solidFill>
                <a:latin typeface="Canva Sans"/>
                <a:ea typeface="Canva Sans"/>
                <a:cs typeface="Canva Sans"/>
                <a:sym typeface="Canva Sans"/>
              </a:rPr>
              <a:t>  https://www.tcs.com/what-we-do/services/cybersecurity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1169</Words>
  <Application>Microsoft Office PowerPoint</Application>
  <PresentationFormat>Custom</PresentationFormat>
  <Paragraphs>120</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DM Sans Bold</vt:lpstr>
      <vt:lpstr>DM Sans</vt:lpstr>
      <vt:lpstr>Cinzel Decorative</vt:lpstr>
      <vt:lpstr>Cinzel Decorative Bold</vt:lpstr>
      <vt:lpstr>Arial</vt:lpstr>
      <vt:lpstr>Cooper Hewitt Bold</vt:lpstr>
      <vt:lpstr>Calibri</vt:lpstr>
      <vt:lpstr>Canva Sans Bold</vt:lpstr>
      <vt:lpstr>Canva Sans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tcs company audit</dc:title>
  <cp:lastModifiedBy>rexton machado</cp:lastModifiedBy>
  <cp:revision>3</cp:revision>
  <dcterms:created xsi:type="dcterms:W3CDTF">2006-08-16T00:00:00Z</dcterms:created>
  <dcterms:modified xsi:type="dcterms:W3CDTF">2024-09-08T16:21:13Z</dcterms:modified>
  <dc:identifier>DAGPsP0huD0</dc:identifier>
</cp:coreProperties>
</file>